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0"/>
  </p:notesMasterIdLst>
  <p:handoutMasterIdLst>
    <p:handoutMasterId r:id="rId11"/>
  </p:handoutMasterIdLst>
  <p:sldIdLst>
    <p:sldId id="364" r:id="rId2"/>
    <p:sldId id="458" r:id="rId3"/>
    <p:sldId id="454" r:id="rId4"/>
    <p:sldId id="455" r:id="rId5"/>
    <p:sldId id="456" r:id="rId6"/>
    <p:sldId id="457" r:id="rId7"/>
    <p:sldId id="448" r:id="rId8"/>
    <p:sldId id="45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4581" autoAdjust="0"/>
  </p:normalViewPr>
  <p:slideViewPr>
    <p:cSldViewPr>
      <p:cViewPr varScale="1">
        <p:scale>
          <a:sx n="76" d="100"/>
          <a:sy n="76" d="100"/>
        </p:scale>
        <p:origin x="100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fld id="{2670483C-16E4-4EC8-B41D-9BF11DE62B2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fld id="{B07F43B4-19E2-4B26-811A-5AAD57E4F1F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704CA4-8672-4129-9BA5-74CA4FFECFB9}" type="slidenum">
              <a:rPr kumimoji="0" lang="it-IT" altLang="it-IT" sz="1200"/>
              <a:pPr/>
              <a:t>1</a:t>
            </a:fld>
            <a:endParaRPr kumimoji="0" lang="it-IT" altLang="it-IT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5" name="Picture 3" descr="ANABN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46725-A630-4C3F-838E-AA968FDE5670}" type="datetime1">
              <a:rPr lang="it-IT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B24CED19-2013-43DB-8DD4-589F554559A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1507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65E21-E41A-4DA9-89A2-4B63254F7B90}" type="datetime1">
              <a:rPr lang="it-IT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F1B64-E19D-48B5-A7B9-C2047974099C}" type="slidenum">
              <a:rPr lang="it-IT" altLang="it-IT"/>
              <a:pPr/>
              <a:t>‹N›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997118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14464-BC5E-43E4-95E6-361DBB60F682}" type="datetime1">
              <a:rPr lang="it-IT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9CCF3A-45C9-4025-B4E6-1065F9F7595E}" type="slidenum">
              <a:rPr lang="it-IT" altLang="it-IT"/>
              <a:pPr/>
              <a:t>‹N›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17827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1E02E-75E1-493F-9FB9-41DD97B31540}" type="datetime1">
              <a:rPr lang="it-IT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1E9A0-5C82-45E6-924F-4F2D5EFE696F}" type="slidenum">
              <a:rPr lang="it-IT" altLang="it-IT"/>
              <a:pPr/>
              <a:t>‹N›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657738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3501B-C019-4C73-9BFA-F5546043D164}" type="datetime1">
              <a:rPr lang="it-IT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1974B-3F92-4E76-B75E-F2202C2139D8}" type="slidenum">
              <a:rPr lang="it-IT" altLang="it-IT"/>
              <a:pPr/>
              <a:t>‹N›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2301887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123DA-E5FD-4DEF-8C41-E5FCFB8096EE}" type="datetime1">
              <a:rPr lang="it-IT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FB042-93F7-4338-9BC2-EA71F1BDD5D0}" type="slidenum">
              <a:rPr lang="it-IT" altLang="it-IT"/>
              <a:pPr/>
              <a:t>‹N›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392487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7B03E-34F8-4457-BD7B-B304FE708F80}" type="datetime1">
              <a:rPr lang="it-IT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671570-EE88-429F-BC48-6C9013A453DD}" type="slidenum">
              <a:rPr lang="it-IT" altLang="it-IT"/>
              <a:pPr/>
              <a:t>‹N›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3162921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A5C50-A772-47FF-8DB7-59A077EED62D}" type="datetime1">
              <a:rPr lang="it-IT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8724AD-A385-4C5A-B557-2BF895FC7BA3}" type="slidenum">
              <a:rPr lang="it-IT" altLang="it-IT"/>
              <a:pPr/>
              <a:t>‹N›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44504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2C4C8-67EA-4437-80D4-13809CD8EFB6}" type="datetime1">
              <a:rPr lang="it-IT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15D205-AC69-4553-B1A7-4B8B6BCDDC13}" type="slidenum">
              <a:rPr lang="it-IT" altLang="it-IT"/>
              <a:pPr/>
              <a:t>‹N›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3457359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044FD-86E2-4132-87CB-018D8F879594}" type="datetime1">
              <a:rPr lang="it-IT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31F55-2E01-486E-9DE0-697C30C4EBF0}" type="slidenum">
              <a:rPr lang="it-IT" altLang="it-IT"/>
              <a:pPr/>
              <a:t>‹N›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2246971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6A8FA-A2B5-4B6F-AF6B-5350D4593457}" type="datetime1">
              <a:rPr lang="it-IT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F70857-A983-4DCF-AC1C-D69F950634AA}" type="slidenum">
              <a:rPr lang="it-IT" altLang="it-IT"/>
              <a:pPr/>
              <a:t>‹N›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291855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9700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9701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AF96A64-D690-4234-802B-BBD2C0B95809}" type="datetime1">
              <a:rPr lang="it-IT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pic>
        <p:nvPicPr>
          <p:cNvPr id="5129" name="Picture 9" descr="anabnr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97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solidFill>
                  <a:schemeClr val="tx2"/>
                </a:solidFill>
              </a:defRPr>
            </a:lvl1pPr>
          </a:lstStyle>
          <a:p>
            <a:fld id="{1681EAB1-B971-47D5-9FA7-80751886D7C5}" type="slidenum">
              <a:rPr lang="it-IT" altLang="it-IT"/>
              <a:pPr/>
              <a:t>‹N›</a:t>
            </a:fld>
            <a:endParaRPr lang="it-IT" altLang="it-IT" sz="1400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9A05C65-2F56-4FC9-BD5B-CF8FD09941EA}" type="datetime1">
              <a:rPr kumimoji="0" lang="it-IT" altLang="it-IT" sz="1400" smtClean="0">
                <a:solidFill>
                  <a:schemeClr val="tx2"/>
                </a:solidFill>
              </a:rPr>
              <a:pPr eaLnBrk="1" hangingPunct="1"/>
              <a:t>13/09/2023</a:t>
            </a:fld>
            <a:endParaRPr kumimoji="0" lang="it-IT" altLang="it-IT" sz="1400" smtClean="0">
              <a:solidFill>
                <a:schemeClr val="tx2"/>
              </a:solidFill>
            </a:endParaRPr>
          </a:p>
        </p:txBody>
      </p:sp>
      <p:sp>
        <p:nvSpPr>
          <p:cNvPr id="7171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CDA7ABB-124F-4E3A-89F0-06BD97C2D3EA}" type="slidenum">
              <a:rPr kumimoji="0" lang="it-IT" altLang="it-IT" sz="1400">
                <a:solidFill>
                  <a:schemeClr val="tx2"/>
                </a:solidFill>
              </a:rPr>
              <a:pPr eaLnBrk="1" hangingPunct="1"/>
              <a:t>1</a:t>
            </a:fld>
            <a:endParaRPr kumimoji="0" lang="it-IT" altLang="it-IT" sz="1400">
              <a:solidFill>
                <a:schemeClr val="tx2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836712"/>
            <a:ext cx="7775575" cy="2303463"/>
          </a:xfrm>
        </p:spPr>
        <p:txBody>
          <a:bodyPr/>
          <a:lstStyle/>
          <a:p>
            <a:pPr eaLnBrk="1" hangingPunct="1"/>
            <a:r>
              <a:rPr lang="it-IT" altLang="it-IT" sz="3600" b="1" i="1" dirty="0" err="1" smtClean="0">
                <a:latin typeface="Arial Black" panose="020B0A04020102020204" pitchFamily="34" charset="0"/>
              </a:rPr>
              <a:t>Roundtable</a:t>
            </a:r>
            <a:r>
              <a:rPr lang="it-IT" altLang="it-IT" sz="3600" b="1" dirty="0" smtClean="0">
                <a:latin typeface="Arial Black" panose="020B0A04020102020204" pitchFamily="34" charset="0"/>
              </a:rPr>
              <a:t/>
            </a:r>
            <a:br>
              <a:rPr lang="it-IT" altLang="it-IT" sz="3600" b="1" dirty="0" smtClean="0">
                <a:latin typeface="Arial Black" panose="020B0A04020102020204" pitchFamily="34" charset="0"/>
              </a:rPr>
            </a:br>
            <a:r>
              <a:rPr lang="it-IT" altLang="it-IT" sz="3600" b="1" dirty="0" smtClean="0">
                <a:latin typeface="Arial Black" panose="020B0A04020102020204" pitchFamily="34" charset="0"/>
              </a:rPr>
              <a:t>Innovation and labour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7700" y="4410075"/>
            <a:ext cx="8496300" cy="244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sz="2800" b="1" dirty="0" smtClean="0"/>
              <a:t>Mario Pianta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i="1" dirty="0" smtClean="0"/>
              <a:t>Scuola Normale Superiore</a:t>
            </a:r>
          </a:p>
          <a:p>
            <a:pPr eaLnBrk="1" hangingPunct="1">
              <a:lnSpc>
                <a:spcPct val="80000"/>
              </a:lnSpc>
            </a:pPr>
            <a:endParaRPr lang="it-IT" altLang="it-IT" sz="2400" i="1" dirty="0" smtClean="0"/>
          </a:p>
          <a:p>
            <a:pPr eaLnBrk="1" hangingPunct="1">
              <a:lnSpc>
                <a:spcPct val="80000"/>
              </a:lnSpc>
            </a:pPr>
            <a:r>
              <a:rPr lang="it-IT" altLang="it-IT" sz="2400" i="1" dirty="0" smtClean="0"/>
              <a:t>Milan, 14 September 2023</a:t>
            </a:r>
            <a:endParaRPr lang="fr-FR" altLang="it-IT" sz="2400" i="1" dirty="0" smtClean="0"/>
          </a:p>
          <a:p>
            <a:pPr eaLnBrk="1" hangingPunct="1">
              <a:lnSpc>
                <a:spcPct val="80000"/>
              </a:lnSpc>
            </a:pPr>
            <a:endParaRPr lang="it-IT" altLang="it-IT" sz="2400" i="1" dirty="0" smtClean="0"/>
          </a:p>
          <a:p>
            <a:pPr eaLnBrk="1" hangingPunct="1"/>
            <a:endParaRPr lang="it-IT" altLang="it-IT" sz="2400" b="1" dirty="0" smtClean="0"/>
          </a:p>
          <a:p>
            <a:pPr eaLnBrk="1" hangingPunct="1"/>
            <a:endParaRPr lang="it-IT" altLang="it-IT" sz="2400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712968" cy="1143000"/>
          </a:xfrm>
        </p:spPr>
        <p:txBody>
          <a:bodyPr/>
          <a:lstStyle/>
          <a:p>
            <a:r>
              <a:rPr lang="it-IT" dirty="0" smtClean="0"/>
              <a:t>Research focus, data, </a:t>
            </a:r>
            <a:r>
              <a:rPr lang="it-IT" dirty="0" err="1" smtClean="0"/>
              <a:t>approaches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256584"/>
          </a:xfrm>
        </p:spPr>
        <p:txBody>
          <a:bodyPr/>
          <a:lstStyle/>
          <a:p>
            <a:r>
              <a:rPr lang="it-IT" b="1" dirty="0" smtClean="0"/>
              <a:t>1970-80s R&amp;D, </a:t>
            </a:r>
            <a:r>
              <a:rPr lang="it-IT" b="1" dirty="0" err="1" smtClean="0"/>
              <a:t>patents</a:t>
            </a:r>
            <a:r>
              <a:rPr lang="it-IT" b="1" dirty="0" smtClean="0"/>
              <a:t>: </a:t>
            </a:r>
            <a:r>
              <a:rPr lang="it-IT" dirty="0" err="1" smtClean="0"/>
              <a:t>tech</a:t>
            </a:r>
            <a:r>
              <a:rPr lang="it-IT" dirty="0" smtClean="0"/>
              <a:t> in production </a:t>
            </a:r>
            <a:r>
              <a:rPr lang="it-IT" dirty="0" err="1" smtClean="0"/>
              <a:t>functions</a:t>
            </a:r>
            <a:r>
              <a:rPr lang="it-IT" dirty="0" smtClean="0"/>
              <a:t>,</a:t>
            </a:r>
            <a:r>
              <a:rPr lang="it-IT" b="1" dirty="0" smtClean="0"/>
              <a:t> </a:t>
            </a:r>
            <a:r>
              <a:rPr lang="it-IT" dirty="0" err="1" smtClean="0"/>
              <a:t>weak</a:t>
            </a:r>
            <a:r>
              <a:rPr lang="it-IT" dirty="0" smtClean="0"/>
              <a:t> </a:t>
            </a:r>
            <a:r>
              <a:rPr lang="it-IT" dirty="0" err="1" smtClean="0"/>
              <a:t>proxies</a:t>
            </a:r>
            <a:r>
              <a:rPr lang="it-IT" dirty="0" smtClean="0"/>
              <a:t>: one-</a:t>
            </a:r>
            <a:r>
              <a:rPr lang="it-IT" dirty="0" err="1" smtClean="0"/>
              <a:t>direct</a:t>
            </a:r>
            <a:r>
              <a:rPr lang="it-IT" dirty="0" smtClean="0"/>
              <a:t> linear </a:t>
            </a:r>
            <a:r>
              <a:rPr lang="it-IT" dirty="0" err="1" smtClean="0"/>
              <a:t>links</a:t>
            </a:r>
            <a:endParaRPr lang="it-IT" b="1" dirty="0" smtClean="0"/>
          </a:p>
          <a:p>
            <a:r>
              <a:rPr lang="it-IT" b="1" dirty="0" smtClean="0"/>
              <a:t>1990s-2000s Innovation </a:t>
            </a:r>
            <a:r>
              <a:rPr lang="it-IT" b="1" dirty="0" err="1" smtClean="0"/>
              <a:t>surveys</a:t>
            </a:r>
            <a:r>
              <a:rPr lang="it-IT" b="1" dirty="0" smtClean="0"/>
              <a:t>: </a:t>
            </a:r>
            <a:r>
              <a:rPr lang="it-IT" dirty="0" err="1" smtClean="0"/>
              <a:t>complexity</a:t>
            </a:r>
            <a:r>
              <a:rPr lang="it-IT" dirty="0" smtClean="0"/>
              <a:t>, product vs </a:t>
            </a:r>
            <a:r>
              <a:rPr lang="it-IT" dirty="0" err="1" smtClean="0"/>
              <a:t>process</a:t>
            </a:r>
            <a:r>
              <a:rPr lang="it-IT" dirty="0" smtClean="0"/>
              <a:t> vs organisation, </a:t>
            </a:r>
            <a:r>
              <a:rPr lang="it-IT" dirty="0" err="1"/>
              <a:t>variety</a:t>
            </a:r>
            <a:r>
              <a:rPr lang="it-IT" dirty="0"/>
              <a:t> of </a:t>
            </a:r>
            <a:r>
              <a:rPr lang="it-IT" dirty="0" err="1" smtClean="0"/>
              <a:t>strategies</a:t>
            </a:r>
            <a:r>
              <a:rPr lang="it-IT" dirty="0" smtClean="0"/>
              <a:t>, outcomes, lab impact, skills: evolution</a:t>
            </a:r>
          </a:p>
          <a:p>
            <a:r>
              <a:rPr lang="it-IT" b="1" dirty="0" smtClean="0"/>
              <a:t>2010s Digitalisation: </a:t>
            </a:r>
            <a:r>
              <a:rPr lang="it-IT" dirty="0" err="1" smtClean="0"/>
              <a:t>Technological</a:t>
            </a:r>
            <a:r>
              <a:rPr lang="it-IT" dirty="0" smtClean="0"/>
              <a:t> </a:t>
            </a:r>
            <a:r>
              <a:rPr lang="it-IT" dirty="0" err="1" smtClean="0"/>
              <a:t>determinism</a:t>
            </a:r>
            <a:r>
              <a:rPr lang="it-IT" dirty="0" smtClean="0"/>
              <a:t>, one-</a:t>
            </a:r>
            <a:r>
              <a:rPr lang="it-IT" dirty="0" err="1" smtClean="0"/>
              <a:t>dimensional</a:t>
            </a:r>
            <a:r>
              <a:rPr lang="it-IT" dirty="0" smtClean="0"/>
              <a:t> </a:t>
            </a:r>
            <a:r>
              <a:rPr lang="it-IT" dirty="0" err="1" smtClean="0"/>
              <a:t>gen</a:t>
            </a:r>
            <a:r>
              <a:rPr lang="it-IT" dirty="0" smtClean="0"/>
              <a:t> </a:t>
            </a:r>
            <a:r>
              <a:rPr lang="it-IT" dirty="0" err="1" smtClean="0"/>
              <a:t>process</a:t>
            </a:r>
            <a:r>
              <a:rPr lang="it-IT" dirty="0" smtClean="0"/>
              <a:t>, job destr </a:t>
            </a:r>
            <a:r>
              <a:rPr lang="it-IT" dirty="0" err="1" smtClean="0"/>
              <a:t>potential</a:t>
            </a:r>
            <a:r>
              <a:rPr lang="it-IT" dirty="0" smtClean="0"/>
              <a:t>. Digital </a:t>
            </a:r>
            <a:r>
              <a:rPr lang="it-IT" dirty="0" err="1" smtClean="0"/>
              <a:t>platforms</a:t>
            </a:r>
            <a:r>
              <a:rPr lang="it-IT" dirty="0" smtClean="0"/>
              <a:t> long ignored: </a:t>
            </a:r>
            <a:r>
              <a:rPr lang="it-IT" dirty="0" err="1" smtClean="0"/>
              <a:t>monopoly</a:t>
            </a:r>
            <a:r>
              <a:rPr lang="it-IT" dirty="0" smtClean="0"/>
              <a:t> power</a:t>
            </a:r>
          </a:p>
          <a:p>
            <a:r>
              <a:rPr lang="it-IT" b="1" dirty="0" smtClean="0"/>
              <a:t>2020s AI: </a:t>
            </a:r>
            <a:r>
              <a:rPr lang="it-IT" dirty="0" smtClean="0"/>
              <a:t>Again</a:t>
            </a:r>
            <a:r>
              <a:rPr lang="it-IT" b="1" dirty="0" smtClean="0"/>
              <a:t> </a:t>
            </a:r>
            <a:r>
              <a:rPr lang="it-IT" dirty="0" err="1" smtClean="0"/>
              <a:t>technological</a:t>
            </a:r>
            <a:r>
              <a:rPr lang="it-IT" dirty="0" smtClean="0"/>
              <a:t> </a:t>
            </a:r>
            <a:r>
              <a:rPr lang="it-IT" dirty="0" err="1" smtClean="0"/>
              <a:t>determinism</a:t>
            </a:r>
            <a:r>
              <a:rPr lang="it-IT" dirty="0" smtClean="0"/>
              <a:t>, </a:t>
            </a:r>
            <a:r>
              <a:rPr lang="it-IT" dirty="0" err="1" smtClean="0"/>
              <a:t>weak</a:t>
            </a:r>
            <a:r>
              <a:rPr lang="it-IT" dirty="0" smtClean="0"/>
              <a:t> </a:t>
            </a:r>
            <a:r>
              <a:rPr lang="it-IT" dirty="0" err="1" smtClean="0"/>
              <a:t>proxies</a:t>
            </a:r>
            <a:r>
              <a:rPr lang="it-IT" dirty="0" smtClean="0"/>
              <a:t>, lack of </a:t>
            </a:r>
            <a:r>
              <a:rPr lang="it-IT" dirty="0" err="1" smtClean="0"/>
              <a:t>critical</a:t>
            </a:r>
            <a:r>
              <a:rPr lang="it-IT" dirty="0" smtClean="0"/>
              <a:t> </a:t>
            </a:r>
            <a:r>
              <a:rPr lang="it-IT" dirty="0" err="1" smtClean="0"/>
              <a:t>debate</a:t>
            </a:r>
            <a:endParaRPr lang="it-IT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41E02E-75E1-493F-9FB9-41DD97B31540}" type="datetime1">
              <a:rPr lang="it-IT" smtClean="0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1E9A0-5C82-45E6-924F-4F2D5EFE696F}" type="slidenum">
              <a:rPr lang="it-IT" altLang="it-IT" smtClean="0"/>
              <a:pPr/>
              <a:t>2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406150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266700"/>
            <a:ext cx="7772400" cy="1143000"/>
          </a:xfrm>
        </p:spPr>
        <p:txBody>
          <a:bodyPr/>
          <a:lstStyle/>
          <a:p>
            <a:r>
              <a:rPr lang="it-IT" dirty="0" smtClean="0"/>
              <a:t> 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758970"/>
            <a:ext cx="8803704" cy="5880918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1</a:t>
            </a:r>
            <a:r>
              <a:rPr lang="en-US" i="1" dirty="0"/>
              <a:t>.  Which are the most promising avenues for future research on the session </a:t>
            </a:r>
            <a:r>
              <a:rPr lang="en-US" i="1" dirty="0" smtClean="0"/>
              <a:t>topic?</a:t>
            </a:r>
            <a:endParaRPr lang="en-US" dirty="0"/>
          </a:p>
          <a:p>
            <a:r>
              <a:rPr lang="en-US" dirty="0" smtClean="0"/>
              <a:t>Tech change is a key part of the transformation of capitalism: new boundaries of markets (data as commodities, control)</a:t>
            </a:r>
          </a:p>
          <a:p>
            <a:r>
              <a:rPr lang="en-US" dirty="0" smtClean="0"/>
              <a:t>Back to foundational ideas: ICT techno-econ paradigm, digitalisation, </a:t>
            </a:r>
            <a:r>
              <a:rPr lang="en-US" dirty="0" err="1" smtClean="0"/>
              <a:t>neolib</a:t>
            </a:r>
            <a:r>
              <a:rPr lang="en-US" dirty="0" smtClean="0"/>
              <a:t>, global, finance </a:t>
            </a:r>
          </a:p>
          <a:p>
            <a:r>
              <a:rPr lang="en-US" dirty="0" smtClean="0"/>
              <a:t>Knowledge,</a:t>
            </a:r>
            <a:r>
              <a:rPr lang="en-US" dirty="0"/>
              <a:t> </a:t>
            </a:r>
            <a:r>
              <a:rPr lang="en-US" dirty="0" smtClean="0"/>
              <a:t>learning, hierarchies, power asymmetries; individual, firm, GVC levels</a:t>
            </a:r>
          </a:p>
          <a:p>
            <a:r>
              <a:rPr lang="en-US" dirty="0" smtClean="0"/>
              <a:t>Impact on quantity and quality of labour: skills, learning, precarisation, employ relations, wages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41E02E-75E1-493F-9FB9-41DD97B31540}" type="datetime1">
              <a:rPr lang="it-IT" smtClean="0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1E9A0-5C82-45E6-924F-4F2D5EFE696F}" type="slidenum">
              <a:rPr lang="it-IT" altLang="it-IT" smtClean="0"/>
              <a:pPr/>
              <a:t>3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78014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143000"/>
          </a:xfrm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5451946"/>
          </a:xfrm>
        </p:spPr>
        <p:txBody>
          <a:bodyPr/>
          <a:lstStyle/>
          <a:p>
            <a:r>
              <a:rPr lang="en-US" dirty="0"/>
              <a:t>2.  </a:t>
            </a:r>
            <a:r>
              <a:rPr lang="en-US" i="1" dirty="0"/>
              <a:t>Which are the main gaps/shortcomings within our research </a:t>
            </a:r>
            <a:r>
              <a:rPr lang="en-US" i="1" dirty="0" smtClean="0"/>
              <a:t>community?</a:t>
            </a:r>
          </a:p>
          <a:p>
            <a:r>
              <a:rPr lang="en-US" dirty="0"/>
              <a:t>I</a:t>
            </a:r>
            <a:r>
              <a:rPr lang="en-US" dirty="0" smtClean="0"/>
              <a:t>nfluence of mainstream approaches. </a:t>
            </a:r>
          </a:p>
          <a:p>
            <a:r>
              <a:rPr lang="en-US" dirty="0" smtClean="0"/>
              <a:t>Most relationships are (rightly) endogenous</a:t>
            </a:r>
          </a:p>
          <a:p>
            <a:r>
              <a:rPr lang="en-US" dirty="0" smtClean="0"/>
              <a:t>“Neutral, exogenous” </a:t>
            </a:r>
            <a:r>
              <a:rPr lang="en-US" dirty="0"/>
              <a:t>tech? </a:t>
            </a:r>
            <a:r>
              <a:rPr lang="en-US" dirty="0" smtClean="0"/>
              <a:t>Lack of attention to capital-labour relations, unregulated digit platforms</a:t>
            </a:r>
          </a:p>
          <a:p>
            <a:r>
              <a:rPr lang="en-US" dirty="0" smtClean="0"/>
              <a:t>Weak </a:t>
            </a:r>
            <a:r>
              <a:rPr lang="en-US" dirty="0"/>
              <a:t>attention to the distribution of the gains from innovation: lower wages, inequality, rents and </a:t>
            </a:r>
            <a:r>
              <a:rPr lang="en-US" dirty="0" smtClean="0"/>
              <a:t>profits</a:t>
            </a:r>
          </a:p>
          <a:p>
            <a:endParaRPr lang="en-US" dirty="0"/>
          </a:p>
          <a:p>
            <a:endParaRPr lang="it-IT" i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41E02E-75E1-493F-9FB9-41DD97B31540}" type="datetime1">
              <a:rPr lang="it-IT" smtClean="0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1E9A0-5C82-45E6-924F-4F2D5EFE696F}" type="slidenum">
              <a:rPr lang="it-IT" altLang="it-IT" smtClean="0"/>
              <a:pPr/>
              <a:t>4</a:t>
            </a:fld>
            <a:endParaRPr lang="it-IT" altLang="it-IT" sz="1400"/>
          </a:p>
        </p:txBody>
      </p:sp>
      <p:sp>
        <p:nvSpPr>
          <p:cNvPr id="6" name="Rettangolo 5"/>
          <p:cNvSpPr/>
          <p:nvPr/>
        </p:nvSpPr>
        <p:spPr>
          <a:xfrm>
            <a:off x="2339752" y="357301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4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6642" y="31955"/>
            <a:ext cx="7772400" cy="1143000"/>
          </a:xfrm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692696"/>
            <a:ext cx="8856984" cy="5523954"/>
          </a:xfrm>
        </p:spPr>
        <p:txBody>
          <a:bodyPr/>
          <a:lstStyle/>
          <a:p>
            <a:r>
              <a:rPr lang="en-US" i="1" dirty="0" smtClean="0"/>
              <a:t>3</a:t>
            </a:r>
            <a:r>
              <a:rPr lang="en-US" i="1" dirty="0"/>
              <a:t>.  What is the relationship between our research community and mainstream </a:t>
            </a:r>
            <a:r>
              <a:rPr lang="en-US" i="1" dirty="0" smtClean="0"/>
              <a:t>economics</a:t>
            </a:r>
            <a:r>
              <a:rPr lang="en-US" i="1" dirty="0"/>
              <a:t>? </a:t>
            </a:r>
            <a:endParaRPr lang="en-US" i="1" dirty="0" smtClean="0"/>
          </a:p>
          <a:p>
            <a:r>
              <a:rPr lang="en-US" dirty="0" smtClean="0"/>
              <a:t>Impossible to reconcile equilibrium approaches with innovation, but now </a:t>
            </a:r>
            <a:r>
              <a:rPr lang="it-IT" dirty="0" smtClean="0"/>
              <a:t>some </a:t>
            </a:r>
            <a:r>
              <a:rPr lang="it-IT" dirty="0" err="1"/>
              <a:t>heterogeneity</a:t>
            </a:r>
            <a:r>
              <a:rPr lang="it-IT" dirty="0"/>
              <a:t> of agents, </a:t>
            </a:r>
            <a:r>
              <a:rPr lang="it-IT" dirty="0" err="1" smtClean="0"/>
              <a:t>behav</a:t>
            </a:r>
            <a:r>
              <a:rPr lang="it-IT" dirty="0" smtClean="0"/>
              <a:t>. </a:t>
            </a:r>
            <a:r>
              <a:rPr lang="it-IT" dirty="0" err="1"/>
              <a:t>e</a:t>
            </a:r>
            <a:r>
              <a:rPr lang="it-IT" dirty="0" err="1" smtClean="0"/>
              <a:t>con</a:t>
            </a:r>
            <a:r>
              <a:rPr lang="it-IT" dirty="0" smtClean="0"/>
              <a:t> (</a:t>
            </a:r>
            <a:r>
              <a:rPr lang="it-IT" dirty="0" err="1" smtClean="0"/>
              <a:t>meth</a:t>
            </a:r>
            <a:r>
              <a:rPr lang="it-IT" dirty="0" smtClean="0"/>
              <a:t> </a:t>
            </a:r>
            <a:r>
              <a:rPr lang="it-IT" dirty="0" err="1" smtClean="0"/>
              <a:t>indiv</a:t>
            </a:r>
            <a:r>
              <a:rPr lang="it-IT" dirty="0" smtClean="0"/>
              <a:t>), </a:t>
            </a:r>
            <a:r>
              <a:rPr lang="it-IT" dirty="0" err="1" smtClean="0"/>
              <a:t>GPTs</a:t>
            </a:r>
            <a:r>
              <a:rPr lang="it-IT" dirty="0" smtClean="0"/>
              <a:t>, </a:t>
            </a:r>
            <a:r>
              <a:rPr lang="it-IT" dirty="0"/>
              <a:t>Input output </a:t>
            </a:r>
            <a:r>
              <a:rPr lang="it-IT"/>
              <a:t>is </a:t>
            </a:r>
            <a:r>
              <a:rPr lang="it-IT" smtClean="0"/>
              <a:t>back: </a:t>
            </a:r>
            <a:r>
              <a:rPr lang="it-IT" dirty="0" smtClean="0"/>
              <a:t>a </a:t>
            </a:r>
            <a:r>
              <a:rPr lang="it-IT" dirty="0" err="1" smtClean="0"/>
              <a:t>silent</a:t>
            </a:r>
            <a:r>
              <a:rPr lang="it-IT" dirty="0" smtClean="0"/>
              <a:t> </a:t>
            </a:r>
            <a:r>
              <a:rPr lang="it-IT" dirty="0" err="1" smtClean="0"/>
              <a:t>takeover</a:t>
            </a:r>
            <a:r>
              <a:rPr lang="it-IT" dirty="0" smtClean="0"/>
              <a:t>?</a:t>
            </a:r>
            <a:endParaRPr lang="en-US" dirty="0" smtClean="0"/>
          </a:p>
          <a:p>
            <a:r>
              <a:rPr lang="en-US" dirty="0" smtClean="0"/>
              <a:t>Are all agents equal? Do labour markets work? Return to production </a:t>
            </a:r>
            <a:r>
              <a:rPr lang="en-US" dirty="0" err="1" smtClean="0"/>
              <a:t>funtions</a:t>
            </a:r>
            <a:r>
              <a:rPr lang="en-US" dirty="0" smtClean="0"/>
              <a:t>? Are there general relationships? What is efficiency?</a:t>
            </a:r>
          </a:p>
          <a:p>
            <a:r>
              <a:rPr lang="en-US" dirty="0" smtClean="0"/>
              <a:t>The skill bias mistake: is polarisation/inequality irrelevant?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41E02E-75E1-493F-9FB9-41DD97B31540}" type="datetime1">
              <a:rPr lang="it-IT" smtClean="0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1E9A0-5C82-45E6-924F-4F2D5EFE696F}" type="slidenum">
              <a:rPr lang="it-IT" altLang="it-IT" smtClean="0"/>
              <a:pPr/>
              <a:t>5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3704473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188640"/>
            <a:ext cx="7772400" cy="1143000"/>
          </a:xfrm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764704"/>
            <a:ext cx="8731696" cy="5451946"/>
          </a:xfrm>
        </p:spPr>
        <p:txBody>
          <a:bodyPr/>
          <a:lstStyle/>
          <a:p>
            <a:r>
              <a:rPr lang="en-US" i="1" dirty="0" smtClean="0"/>
              <a:t>4</a:t>
            </a:r>
            <a:r>
              <a:rPr lang="en-US" i="1" dirty="0"/>
              <a:t>.  What is the relationship between our research community and evolutionary </a:t>
            </a:r>
            <a:r>
              <a:rPr lang="en-US" i="1" dirty="0" smtClean="0"/>
              <a:t>economics?</a:t>
            </a:r>
          </a:p>
          <a:p>
            <a:r>
              <a:rPr lang="en-US" dirty="0" smtClean="0"/>
              <a:t>Importance of complexity, variety and change</a:t>
            </a:r>
          </a:p>
          <a:p>
            <a:r>
              <a:rPr lang="en-US" dirty="0" smtClean="0"/>
              <a:t>Focus on supply side/firm level dynamics: labour not shaped by supply alone, firm level inadequate</a:t>
            </a:r>
          </a:p>
          <a:p>
            <a:r>
              <a:rPr lang="en-US" dirty="0" err="1" smtClean="0"/>
              <a:t>Evolut</a:t>
            </a:r>
            <a:r>
              <a:rPr lang="en-US" dirty="0" smtClean="0"/>
              <a:t> econ has to be integrated with Structural and Post-Keynesian approaches to add sectoral, macro, demand issues, distribution, inequality, institutions, policies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41E02E-75E1-493F-9FB9-41DD97B31540}" type="datetime1">
              <a:rPr lang="it-IT" smtClean="0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1E9A0-5C82-45E6-924F-4F2D5EFE696F}" type="slidenum">
              <a:rPr lang="it-IT" altLang="it-IT" smtClean="0"/>
              <a:pPr/>
              <a:t>6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180075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7524" y="188640"/>
            <a:ext cx="8496944" cy="1143000"/>
          </a:xfrm>
        </p:spPr>
        <p:txBody>
          <a:bodyPr/>
          <a:lstStyle/>
          <a:p>
            <a:r>
              <a:rPr lang="it-IT" b="1" dirty="0" err="1" smtClean="0"/>
              <a:t>Evolutionary</a:t>
            </a:r>
            <a:r>
              <a:rPr lang="it-IT" b="1" dirty="0" smtClean="0"/>
              <a:t> </a:t>
            </a:r>
            <a:r>
              <a:rPr lang="it-IT" b="1" smtClean="0"/>
              <a:t>approaches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312446"/>
            <a:ext cx="8856984" cy="5112568"/>
          </a:xfrm>
        </p:spPr>
        <p:txBody>
          <a:bodyPr/>
          <a:lstStyle/>
          <a:p>
            <a:r>
              <a:rPr lang="it-IT" dirty="0" smtClean="0"/>
              <a:t>Focus on </a:t>
            </a:r>
            <a:r>
              <a:rPr lang="it-IT" dirty="0" err="1" smtClean="0"/>
              <a:t>supply</a:t>
            </a:r>
            <a:r>
              <a:rPr lang="it-IT" dirty="0" smtClean="0"/>
              <a:t> side, </a:t>
            </a:r>
            <a:r>
              <a:rPr lang="it-IT" dirty="0" err="1" smtClean="0"/>
              <a:t>tech</a:t>
            </a:r>
            <a:r>
              <a:rPr lang="it-IT" dirty="0" smtClean="0"/>
              <a:t>, </a:t>
            </a:r>
            <a:r>
              <a:rPr lang="it-IT" dirty="0" err="1" smtClean="0"/>
              <a:t>firms</a:t>
            </a:r>
            <a:endParaRPr lang="it-IT" dirty="0" smtClean="0"/>
          </a:p>
          <a:p>
            <a:r>
              <a:rPr lang="it-IT" dirty="0" smtClean="0"/>
              <a:t>From the </a:t>
            </a:r>
            <a:r>
              <a:rPr lang="it-IT" dirty="0" err="1" smtClean="0"/>
              <a:t>variety</a:t>
            </a:r>
            <a:r>
              <a:rPr lang="it-IT" dirty="0" smtClean="0"/>
              <a:t> of </a:t>
            </a:r>
            <a:r>
              <a:rPr lang="it-IT" dirty="0" err="1" smtClean="0"/>
              <a:t>innovation</a:t>
            </a:r>
            <a:r>
              <a:rPr lang="it-IT" dirty="0" smtClean="0"/>
              <a:t> to </a:t>
            </a:r>
            <a:r>
              <a:rPr lang="it-IT" dirty="0" err="1" smtClean="0"/>
              <a:t>emphasis</a:t>
            </a:r>
            <a:r>
              <a:rPr lang="it-IT" dirty="0" smtClean="0"/>
              <a:t> on </a:t>
            </a:r>
            <a:r>
              <a:rPr lang="it-IT" dirty="0" err="1" smtClean="0"/>
              <a:t>automation</a:t>
            </a:r>
            <a:r>
              <a:rPr lang="it-IT" dirty="0" smtClean="0"/>
              <a:t> and </a:t>
            </a:r>
            <a:r>
              <a:rPr lang="it-IT" dirty="0" err="1" smtClean="0"/>
              <a:t>robots</a:t>
            </a:r>
            <a:endParaRPr lang="it-IT" dirty="0" smtClean="0"/>
          </a:p>
          <a:p>
            <a:r>
              <a:rPr lang="it-IT" dirty="0" smtClean="0"/>
              <a:t>No alternative model to the production </a:t>
            </a:r>
            <a:r>
              <a:rPr lang="it-IT" dirty="0" err="1" smtClean="0"/>
              <a:t>function</a:t>
            </a:r>
            <a:endParaRPr lang="it-IT" dirty="0" smtClean="0"/>
          </a:p>
          <a:p>
            <a:r>
              <a:rPr lang="it-IT" dirty="0" smtClean="0"/>
              <a:t>Macro </a:t>
            </a:r>
            <a:r>
              <a:rPr lang="it-IT" dirty="0" err="1" smtClean="0"/>
              <a:t>approach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agent </a:t>
            </a:r>
            <a:r>
              <a:rPr lang="it-IT" dirty="0" err="1" smtClean="0"/>
              <a:t>based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endParaRPr lang="it-IT" dirty="0" smtClean="0"/>
          </a:p>
          <a:p>
            <a:r>
              <a:rPr lang="it-IT" dirty="0" err="1" smtClean="0"/>
              <a:t>Complexity</a:t>
            </a:r>
            <a:r>
              <a:rPr lang="it-IT" dirty="0" smtClean="0"/>
              <a:t> </a:t>
            </a:r>
            <a:r>
              <a:rPr lang="it-IT" dirty="0" err="1" smtClean="0"/>
              <a:t>studies</a:t>
            </a:r>
            <a:endParaRPr lang="it-IT" dirty="0" smtClean="0"/>
          </a:p>
          <a:p>
            <a:r>
              <a:rPr lang="it-IT" dirty="0" err="1" smtClean="0"/>
              <a:t>Move</a:t>
            </a:r>
            <a:r>
              <a:rPr lang="it-IT" dirty="0" smtClean="0"/>
              <a:t> </a:t>
            </a:r>
            <a:r>
              <a:rPr lang="it-IT" dirty="0" err="1" smtClean="0"/>
              <a:t>closer</a:t>
            </a:r>
            <a:r>
              <a:rPr lang="it-IT" dirty="0" smtClean="0"/>
              <a:t> to </a:t>
            </a:r>
            <a:r>
              <a:rPr lang="it-IT" dirty="0" err="1" smtClean="0"/>
              <a:t>mainstream</a:t>
            </a:r>
            <a:r>
              <a:rPr lang="it-IT" dirty="0" smtClean="0"/>
              <a:t> of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studies</a:t>
            </a:r>
            <a:endParaRPr lang="it-IT" dirty="0" smtClean="0"/>
          </a:p>
          <a:p>
            <a:r>
              <a:rPr lang="it-IT" dirty="0" err="1" smtClean="0"/>
              <a:t>Move</a:t>
            </a:r>
            <a:r>
              <a:rPr lang="it-IT" dirty="0" smtClean="0"/>
              <a:t> </a:t>
            </a:r>
            <a:r>
              <a:rPr lang="it-IT" dirty="0" err="1" smtClean="0"/>
              <a:t>closer</a:t>
            </a:r>
            <a:r>
              <a:rPr lang="it-IT" dirty="0" smtClean="0"/>
              <a:t> to business </a:t>
            </a:r>
            <a:r>
              <a:rPr lang="it-IT" dirty="0" err="1" smtClean="0"/>
              <a:t>studies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41E02E-75E1-493F-9FB9-41DD97B31540}" type="datetime1">
              <a:rPr lang="it-IT" smtClean="0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1E9A0-5C82-45E6-924F-4F2D5EFE696F}" type="slidenum">
              <a:rPr lang="it-IT" altLang="it-IT" smtClean="0"/>
              <a:pPr/>
              <a:t>7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2220770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772400" cy="1143000"/>
          </a:xfrm>
        </p:spPr>
        <p:txBody>
          <a:bodyPr/>
          <a:lstStyle/>
          <a:p>
            <a:r>
              <a:rPr lang="it-IT" b="1" dirty="0" smtClean="0"/>
              <a:t>Key </a:t>
            </a:r>
            <a:r>
              <a:rPr lang="it-IT" b="1" dirty="0" err="1" smtClean="0"/>
              <a:t>lessons</a:t>
            </a:r>
            <a:r>
              <a:rPr lang="it-IT" b="1" dirty="0" smtClean="0"/>
              <a:t> for future research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529532"/>
            <a:ext cx="8928992" cy="5112568"/>
          </a:xfrm>
        </p:spPr>
        <p:txBody>
          <a:bodyPr/>
          <a:lstStyle/>
          <a:p>
            <a:r>
              <a:rPr lang="it-IT" dirty="0" smtClean="0"/>
              <a:t>Set innovation in the </a:t>
            </a:r>
            <a:r>
              <a:rPr lang="it-IT" dirty="0" err="1" smtClean="0"/>
              <a:t>context</a:t>
            </a:r>
            <a:r>
              <a:rPr lang="it-IT" dirty="0" smtClean="0"/>
              <a:t> of capital-labour relations</a:t>
            </a:r>
          </a:p>
          <a:p>
            <a:r>
              <a:rPr lang="it-IT" dirty="0" err="1" smtClean="0"/>
              <a:t>Heterogeneity</a:t>
            </a:r>
            <a:r>
              <a:rPr lang="it-IT" dirty="0" smtClean="0"/>
              <a:t>, </a:t>
            </a:r>
            <a:r>
              <a:rPr lang="it-IT" dirty="0" err="1" smtClean="0"/>
              <a:t>complexity</a:t>
            </a:r>
            <a:r>
              <a:rPr lang="it-IT" dirty="0" smtClean="0"/>
              <a:t>, </a:t>
            </a:r>
            <a:r>
              <a:rPr lang="it-IT" dirty="0" err="1" smtClean="0"/>
              <a:t>variety</a:t>
            </a:r>
            <a:r>
              <a:rPr lang="it-IT" dirty="0" smtClean="0"/>
              <a:t> (countries, industries, firms, labour)</a:t>
            </a:r>
          </a:p>
          <a:p>
            <a:r>
              <a:rPr lang="it-IT" dirty="0" smtClean="0"/>
              <a:t>Focus on change, </a:t>
            </a:r>
            <a:r>
              <a:rPr lang="it-IT" dirty="0" err="1" smtClean="0"/>
              <a:t>disequilib</a:t>
            </a:r>
            <a:r>
              <a:rPr lang="it-IT" dirty="0" smtClean="0"/>
              <a:t>, </a:t>
            </a:r>
            <a:r>
              <a:rPr lang="it-IT" dirty="0" err="1" smtClean="0"/>
              <a:t>cycles</a:t>
            </a:r>
            <a:r>
              <a:rPr lang="it-IT" dirty="0" smtClean="0"/>
              <a:t>, </a:t>
            </a:r>
            <a:r>
              <a:rPr lang="it-IT" dirty="0" err="1" smtClean="0"/>
              <a:t>uncertainty</a:t>
            </a:r>
            <a:endParaRPr lang="it-IT" dirty="0" smtClean="0"/>
          </a:p>
          <a:p>
            <a:r>
              <a:rPr lang="it-IT" dirty="0" err="1" smtClean="0"/>
              <a:t>Circular</a:t>
            </a:r>
            <a:r>
              <a:rPr lang="it-IT" dirty="0" smtClean="0"/>
              <a:t> </a:t>
            </a:r>
            <a:r>
              <a:rPr lang="it-IT" dirty="0" err="1" smtClean="0"/>
              <a:t>cumulat</a:t>
            </a:r>
            <a:r>
              <a:rPr lang="it-IT" dirty="0" smtClean="0"/>
              <a:t> </a:t>
            </a:r>
            <a:r>
              <a:rPr lang="it-IT" dirty="0" err="1" smtClean="0"/>
              <a:t>causat</a:t>
            </a:r>
            <a:r>
              <a:rPr lang="it-IT" dirty="0" smtClean="0"/>
              <a:t>, virtuous </a:t>
            </a:r>
            <a:r>
              <a:rPr lang="it-IT" dirty="0" err="1"/>
              <a:t>circles</a:t>
            </a:r>
            <a:r>
              <a:rPr lang="it-IT" dirty="0"/>
              <a:t> </a:t>
            </a:r>
            <a:r>
              <a:rPr lang="it-IT" dirty="0" err="1" smtClean="0"/>
              <a:t>models</a:t>
            </a:r>
            <a:endParaRPr lang="it-IT" dirty="0" smtClean="0"/>
          </a:p>
          <a:p>
            <a:r>
              <a:rPr lang="it-IT" dirty="0" err="1"/>
              <a:t>Need</a:t>
            </a:r>
            <a:r>
              <a:rPr lang="it-IT" dirty="0"/>
              <a:t> to link macro-industry-firms-</a:t>
            </a:r>
            <a:r>
              <a:rPr lang="it-IT" dirty="0" err="1"/>
              <a:t>individuals</a:t>
            </a:r>
            <a:endParaRPr lang="it-IT" dirty="0"/>
          </a:p>
          <a:p>
            <a:r>
              <a:rPr lang="it-IT" dirty="0" err="1" smtClean="0"/>
              <a:t>Hierarchies</a:t>
            </a:r>
            <a:r>
              <a:rPr lang="it-IT" dirty="0" smtClean="0"/>
              <a:t>, power (countries, </a:t>
            </a:r>
            <a:r>
              <a:rPr lang="it-IT" dirty="0" err="1" smtClean="0"/>
              <a:t>platforms</a:t>
            </a:r>
            <a:r>
              <a:rPr lang="it-IT" dirty="0" smtClean="0"/>
              <a:t>, </a:t>
            </a:r>
            <a:r>
              <a:rPr lang="it-IT" dirty="0" err="1" smtClean="0"/>
              <a:t>GVCs</a:t>
            </a:r>
            <a:r>
              <a:rPr lang="it-IT" dirty="0" smtClean="0"/>
              <a:t>, firms</a:t>
            </a:r>
            <a:r>
              <a:rPr lang="it-IT" dirty="0" smtClean="0"/>
              <a:t>, </a:t>
            </a:r>
            <a:r>
              <a:rPr lang="it-IT" dirty="0" err="1" smtClean="0"/>
              <a:t>individuals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endParaRPr lang="it-IT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41E02E-75E1-493F-9FB9-41DD97B31540}" type="datetime1">
              <a:rPr lang="it-IT" smtClean="0"/>
              <a:pPr>
                <a:defRPr/>
              </a:pPr>
              <a:t>13/09/2023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1E9A0-5C82-45E6-924F-4F2D5EFE696F}" type="slidenum">
              <a:rPr lang="it-IT" altLang="it-IT" smtClean="0"/>
              <a:pPr/>
              <a:t>8</a:t>
            </a:fld>
            <a:endParaRPr lang="it-IT" altLang="it-IT" sz="1400"/>
          </a:p>
        </p:txBody>
      </p:sp>
    </p:spTree>
    <p:extLst>
      <p:ext uri="{BB962C8B-B14F-4D97-AF65-F5344CB8AC3E}">
        <p14:creationId xmlns:p14="http://schemas.microsoft.com/office/powerpoint/2010/main" val="2903598943"/>
      </p:ext>
    </p:extLst>
  </p:cSld>
  <p:clrMapOvr>
    <a:masterClrMapping/>
  </p:clrMapOvr>
</p:sld>
</file>

<file path=ppt/theme/theme1.xml><?xml version="1.0" encoding="utf-8"?>
<a:theme xmlns:a="http://schemas.openxmlformats.org/drawingml/2006/main" name="Natura">
  <a:themeElements>
    <a:clrScheme name="Natura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atura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a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a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a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a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Designs\Natura.pot</Template>
  <TotalTime>162</TotalTime>
  <Words>230</Words>
  <Application>Microsoft Office PowerPoint</Application>
  <PresentationFormat>Presentazione su schermo (4:3)</PresentationFormat>
  <Paragraphs>71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Times New Roman</vt:lpstr>
      <vt:lpstr>Wingdings</vt:lpstr>
      <vt:lpstr>Natura</vt:lpstr>
      <vt:lpstr>Roundtable Innovation and labour</vt:lpstr>
      <vt:lpstr>Research focus, data, approaches</vt:lpstr>
      <vt:lpstr>  </vt:lpstr>
      <vt:lpstr> </vt:lpstr>
      <vt:lpstr> </vt:lpstr>
      <vt:lpstr> </vt:lpstr>
      <vt:lpstr>Evolutionary approaches</vt:lpstr>
      <vt:lpstr>Key lessons for future research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</dc:creator>
  <cp:lastModifiedBy>Mario Pianta</cp:lastModifiedBy>
  <cp:revision>98</cp:revision>
  <cp:lastPrinted>1601-01-01T00:00:00Z</cp:lastPrinted>
  <dcterms:created xsi:type="dcterms:W3CDTF">1601-01-01T00:00:00Z</dcterms:created>
  <dcterms:modified xsi:type="dcterms:W3CDTF">2023-09-13T21:48:12Z</dcterms:modified>
</cp:coreProperties>
</file>