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it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8"/>
  </p:normalViewPr>
  <p:slideViewPr>
    <p:cSldViewPr snapToGrid="0">
      <p:cViewPr varScale="1">
        <p:scale>
          <a:sx n="90" d="100"/>
          <a:sy n="90" d="100"/>
        </p:scale>
        <p:origin x="23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FR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A76C6-05F6-5D40-BA69-4A933B88B9C8}" type="datetimeFigureOut">
              <a:rPr lang="it-FR" smtClean="0"/>
              <a:t>14/09/2023</a:t>
            </a:fld>
            <a:endParaRPr lang="it-FR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FR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8B62B-7AAE-DA43-8361-07A7990DBC73}" type="slidenum">
              <a:rPr lang="it-FR" smtClean="0"/>
              <a:t>‹N›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2843003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FR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B8B62B-7AAE-DA43-8361-07A7990DBC73}" type="slidenum">
              <a:rPr lang="it-FR" smtClean="0"/>
              <a:t>6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851877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439612-F754-B4E2-6A00-5325CF402D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it-FR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7061918-13FC-E64A-603C-56DF647B25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it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F0B7DFD-B440-B9A3-EE8F-DF484DA31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ED88-E349-D546-8929-243E05FE81B9}" type="datetimeFigureOut">
              <a:rPr lang="it-FR" smtClean="0"/>
              <a:t>14/09/2023</a:t>
            </a:fld>
            <a:endParaRPr lang="it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EC4EAD-2C1F-C21C-8AF1-93247C167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DFBE367-B63A-2F2D-4B7B-7ADFA22B8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E048-7490-F746-B91A-97237BC06F10}" type="slidenum">
              <a:rPr lang="it-FR" smtClean="0"/>
              <a:t>‹N›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46644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3F6817-41C8-7FE4-5216-DA2222CC1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AAF7E6C-58AF-2F91-9BD6-07B25C812F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7FE979-4C94-7C51-FD97-C75DD3DD2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ED88-E349-D546-8929-243E05FE81B9}" type="datetimeFigureOut">
              <a:rPr lang="it-FR" smtClean="0"/>
              <a:t>14/09/2023</a:t>
            </a:fld>
            <a:endParaRPr lang="it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40C74E-5016-0FC4-FADE-5642A687D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AF711A-635D-770B-8941-F1240B1ED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E048-7490-F746-B91A-97237BC06F10}" type="slidenum">
              <a:rPr lang="it-FR" smtClean="0"/>
              <a:t>‹N›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3339538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EE77AE5-F50D-7C65-DDAA-470F81425B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it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E1E1043-834E-A549-FCDA-20E1F0BEC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D6D706-AC5F-9851-F9B7-3982405B4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ED88-E349-D546-8929-243E05FE81B9}" type="datetimeFigureOut">
              <a:rPr lang="it-FR" smtClean="0"/>
              <a:t>14/09/2023</a:t>
            </a:fld>
            <a:endParaRPr lang="it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D80B782-A88A-DC4B-34CB-D3EA3DA27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6F85F3-1271-08FD-9411-52E89F0C1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E048-7490-F746-B91A-97237BC06F10}" type="slidenum">
              <a:rPr lang="it-FR" smtClean="0"/>
              <a:t>‹N›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4137725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BAC5CC-88EC-CEA3-3A4C-9109ABF59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919132-9AC4-929C-C118-680A9DE0F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80ACC0D-8008-D0ED-C1CF-0A0BCE224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ED88-E349-D546-8929-243E05FE81B9}" type="datetimeFigureOut">
              <a:rPr lang="it-FR" smtClean="0"/>
              <a:t>14/09/2023</a:t>
            </a:fld>
            <a:endParaRPr lang="it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43ADC5F-FDEC-9DB0-CAFD-53199C0D7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C6E7F6-5550-137A-98D1-8D00E1DE1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E048-7490-F746-B91A-97237BC06F10}" type="slidenum">
              <a:rPr lang="it-FR" smtClean="0"/>
              <a:t>‹N›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71306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AFB00B-5929-7B4B-141A-C496213FD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it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03E62-C1F5-D6D3-ED05-7D592514C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37D8349-E29D-CFE4-22B0-2AF94CCB0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ED88-E349-D546-8929-243E05FE81B9}" type="datetimeFigureOut">
              <a:rPr lang="it-FR" smtClean="0"/>
              <a:t>14/09/2023</a:t>
            </a:fld>
            <a:endParaRPr lang="it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E7F42E0-E070-D66C-FFD5-3D5210993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B0BAC5-EF40-26FC-D5FA-6A0EF9F08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E048-7490-F746-B91A-97237BC06F10}" type="slidenum">
              <a:rPr lang="it-FR" smtClean="0"/>
              <a:t>‹N›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507967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02F74F-566F-92C2-F65C-E2F8D4F3E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561B59-88CC-42F9-6A6F-60531472CF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5A5A3F3-7391-0A9E-6187-10FC33CCA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C3D9A0F-6B8E-360D-8F37-9F198D4D7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ED88-E349-D546-8929-243E05FE81B9}" type="datetimeFigureOut">
              <a:rPr lang="it-FR" smtClean="0"/>
              <a:t>14/09/2023</a:t>
            </a:fld>
            <a:endParaRPr lang="it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C10F8B0-14FF-8EC0-8512-66A27D7BF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146869D-586E-77B4-D584-AD5542F53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E048-7490-F746-B91A-97237BC06F10}" type="slidenum">
              <a:rPr lang="it-FR" smtClean="0"/>
              <a:t>‹N›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2350647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8D266D-1815-F594-3678-E327F7874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it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CE1E856-96A9-24DB-4426-33585A901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3EF156C-9BDA-0DC8-5A40-C361F237D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FR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315DF0A-FE18-C3DB-9729-0D532BC32B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C9FB43F-E30F-EFA0-5BD8-646943E981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FR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CD5C2AD-DE1B-6A18-1734-139A61F98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ED88-E349-D546-8929-243E05FE81B9}" type="datetimeFigureOut">
              <a:rPr lang="it-FR" smtClean="0"/>
              <a:t>14/09/2023</a:t>
            </a:fld>
            <a:endParaRPr lang="it-FR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7FF9318-14D6-6D0B-800B-1AFF188D1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FR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BFEC6F2-5E5A-CDF0-A80D-00766A998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E048-7490-F746-B91A-97237BC06F10}" type="slidenum">
              <a:rPr lang="it-FR" smtClean="0"/>
              <a:t>‹N›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254543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331276-6C6E-A468-3EA6-DBB047003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FR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2139A68-8798-D902-844A-98A1C7F38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ED88-E349-D546-8929-243E05FE81B9}" type="datetimeFigureOut">
              <a:rPr lang="it-FR" smtClean="0"/>
              <a:t>14/09/2023</a:t>
            </a:fld>
            <a:endParaRPr lang="it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B9AA9A7-2FF9-7E56-2B2F-D31A044D1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FR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B16FF49-1BFC-83D0-9159-0CA7FAD46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E048-7490-F746-B91A-97237BC06F10}" type="slidenum">
              <a:rPr lang="it-FR" smtClean="0"/>
              <a:t>‹N›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2760629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230C1A3-2932-72F3-9FEE-9298CFBFC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ED88-E349-D546-8929-243E05FE81B9}" type="datetimeFigureOut">
              <a:rPr lang="it-FR" smtClean="0"/>
              <a:t>14/09/2023</a:t>
            </a:fld>
            <a:endParaRPr lang="it-FR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AC184A2-D9F8-8AEC-2FC9-15BF2DE76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FR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577AA61-3212-3756-AAC5-B85D25A36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E048-7490-F746-B91A-97237BC06F10}" type="slidenum">
              <a:rPr lang="it-FR" smtClean="0"/>
              <a:t>‹N›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78671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D243C4-C249-8627-FFB1-AC3996783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it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FBEE23-31E2-C5DB-C54B-82986BBBC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7CCBED4-2AC4-DABE-1BA9-C4241229C4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3B4A834-422B-25E8-6AB9-64466E16F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ED88-E349-D546-8929-243E05FE81B9}" type="datetimeFigureOut">
              <a:rPr lang="it-FR" smtClean="0"/>
              <a:t>14/09/2023</a:t>
            </a:fld>
            <a:endParaRPr lang="it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88DAC0B-8D4E-1F31-46D8-1E7897D36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40185CD-3770-E142-BE8C-C0BB1077F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E048-7490-F746-B91A-97237BC06F10}" type="slidenum">
              <a:rPr lang="it-FR" smtClean="0"/>
              <a:t>‹N›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258567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B22268-543E-22FF-9CB4-9B92CA05D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it-FR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53480FF-D828-6856-6E22-474B04AA76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8FD0E6C-7AAE-4198-0F81-88107B3827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59F03DF-5245-2DA1-17D7-C52565193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ED88-E349-D546-8929-243E05FE81B9}" type="datetimeFigureOut">
              <a:rPr lang="it-FR" smtClean="0"/>
              <a:t>14/09/2023</a:t>
            </a:fld>
            <a:endParaRPr lang="it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AEECBDC-41D8-13B1-90B0-0AAD5E5E9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0E320B6-0B0F-7771-4B5E-9AD40A188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E048-7490-F746-B91A-97237BC06F10}" type="slidenum">
              <a:rPr lang="it-FR" smtClean="0"/>
              <a:t>‹N›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3868067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0E6F5B0-4D05-6E7E-55FC-3D4F9BBCD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it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6A68FB6-FA23-179F-4496-D8C17C81E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ED24B0-DB73-305B-012D-38C4498A5E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EED88-E349-D546-8929-243E05FE81B9}" type="datetimeFigureOut">
              <a:rPr lang="it-FR" smtClean="0"/>
              <a:t>14/09/2023</a:t>
            </a:fld>
            <a:endParaRPr lang="it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1B9503-E675-A29D-B8EA-001B3696F9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D51365-1FF5-26BE-FD50-1309220298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E048-7490-F746-B91A-97237BC06F10}" type="slidenum">
              <a:rPr lang="it-FR" smtClean="0"/>
              <a:t>‹N›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334807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AFC454B-A080-4D23-B177-6D5356C6E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9427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58029" y="333478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474479" y="1096414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E9D3B6F-4FC8-5CF0-9898-D3EBFB8C95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it-FR" dirty="0"/>
              <a:t>Round Table </a:t>
            </a:r>
            <a:br>
              <a:rPr lang="it-FR" dirty="0"/>
            </a:br>
            <a:r>
              <a:rPr lang="it-FR" dirty="0"/>
              <a:t>Innovation and sustainibility	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4A9F0E9-2BA5-4EDF-EC5E-D417328469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it-FR" dirty="0"/>
              <a:t>Mauro Napoletano </a:t>
            </a:r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36955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7925407-AC9F-0FEE-62B8-6171CC460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it-IT" b="0" i="0" u="none" strike="noStrike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What is the relationship with mainstream economics</a:t>
            </a:r>
            <a:r>
              <a:rPr lang="it-IT">
                <a:solidFill>
                  <a:srgbClr val="FFFFFF"/>
                </a:solidFill>
                <a:latin typeface="Calibri" panose="020F0502020204030204" pitchFamily="34" charset="0"/>
              </a:rPr>
              <a:t>? </a:t>
            </a:r>
            <a:endParaRPr lang="it-FR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9F7E01-128E-FB4F-A4B8-417EB5EB8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it-IT" sz="2200">
                <a:effectLst/>
                <a:latin typeface="LinLibertineT"/>
              </a:rPr>
              <a:t>The </a:t>
            </a:r>
            <a:r>
              <a:rPr lang="it-IT" sz="2200" err="1">
                <a:effectLst/>
                <a:latin typeface="LinLibertineT"/>
              </a:rPr>
              <a:t>majority</a:t>
            </a:r>
            <a:r>
              <a:rPr lang="it-IT" sz="2200">
                <a:effectLst/>
                <a:latin typeface="LinLibertineT"/>
              </a:rPr>
              <a:t> of models in the literature are CGE </a:t>
            </a:r>
            <a:r>
              <a:rPr lang="it-IT" sz="2200" err="1">
                <a:effectLst/>
                <a:latin typeface="LinLibertineT"/>
              </a:rPr>
              <a:t>based</a:t>
            </a:r>
            <a:r>
              <a:rPr lang="it-IT" sz="2200">
                <a:effectLst/>
                <a:latin typeface="LinLibertineT"/>
              </a:rPr>
              <a:t> </a:t>
            </a:r>
            <a:r>
              <a:rPr lang="it-IT" sz="2200" err="1">
                <a:effectLst/>
                <a:latin typeface="LinLibertineT"/>
              </a:rPr>
              <a:t>Integrated</a:t>
            </a:r>
            <a:r>
              <a:rPr lang="it-IT" sz="2200">
                <a:effectLst/>
                <a:latin typeface="LinLibertineT"/>
              </a:rPr>
              <a:t> </a:t>
            </a:r>
            <a:r>
              <a:rPr lang="it-IT" sz="2200" err="1">
                <a:effectLst/>
                <a:latin typeface="LinLibertineT"/>
              </a:rPr>
              <a:t>Assessment</a:t>
            </a:r>
            <a:r>
              <a:rPr lang="it-IT" sz="2200">
                <a:effectLst/>
                <a:latin typeface="LinLibertineT"/>
              </a:rPr>
              <a:t> Models (</a:t>
            </a:r>
            <a:r>
              <a:rPr lang="it-IT" sz="2200" err="1">
                <a:effectLst/>
                <a:latin typeface="LinLibertineT"/>
              </a:rPr>
              <a:t>IAMs</a:t>
            </a:r>
            <a:r>
              <a:rPr lang="it-IT" sz="2200">
                <a:effectLst/>
                <a:latin typeface="LinLibertineT"/>
              </a:rPr>
              <a:t>) </a:t>
            </a:r>
            <a:endParaRPr lang="it-IT" sz="2200">
              <a:effectLst/>
            </a:endParaRPr>
          </a:p>
          <a:p>
            <a:endParaRPr lang="it-IT" sz="2200">
              <a:effectLst/>
              <a:latin typeface="LinLibertineT"/>
            </a:endParaRPr>
          </a:p>
          <a:p>
            <a:r>
              <a:rPr lang="it-IT" sz="2200">
                <a:effectLst/>
                <a:latin typeface="LinLibertineT"/>
              </a:rPr>
              <a:t>DICE (</a:t>
            </a:r>
            <a:r>
              <a:rPr lang="it-IT" sz="2200" err="1">
                <a:effectLst/>
                <a:latin typeface="LinLibertineT"/>
              </a:rPr>
              <a:t>Nordhaus</a:t>
            </a:r>
            <a:r>
              <a:rPr lang="it-IT" sz="2200">
                <a:effectLst/>
                <a:latin typeface="LinLibertineT"/>
              </a:rPr>
              <a:t>, 1992, 2008; </a:t>
            </a:r>
            <a:r>
              <a:rPr lang="it-IT" sz="2200" err="1">
                <a:effectLst/>
                <a:latin typeface="LinLibertineT"/>
              </a:rPr>
              <a:t>Nordhaus</a:t>
            </a:r>
            <a:r>
              <a:rPr lang="it-IT" sz="2200">
                <a:effectLst/>
                <a:latin typeface="LinLibertineT"/>
              </a:rPr>
              <a:t> and </a:t>
            </a:r>
            <a:r>
              <a:rPr lang="it-IT" sz="2200" err="1">
                <a:effectLst/>
                <a:latin typeface="LinLibertineT"/>
              </a:rPr>
              <a:t>Sztorc</a:t>
            </a:r>
            <a:r>
              <a:rPr lang="it-IT" sz="2200">
                <a:effectLst/>
                <a:latin typeface="LinLibertineT"/>
              </a:rPr>
              <a:t>, 2013), FUND (</a:t>
            </a:r>
            <a:r>
              <a:rPr lang="it-IT" sz="2200" err="1">
                <a:effectLst/>
                <a:latin typeface="LinLibertineT"/>
              </a:rPr>
              <a:t>Tol</a:t>
            </a:r>
            <a:r>
              <a:rPr lang="it-IT" sz="2200">
                <a:effectLst/>
                <a:latin typeface="LinLibertineT"/>
              </a:rPr>
              <a:t>, 2002), PAGE (Hope, 2006), </a:t>
            </a:r>
            <a:r>
              <a:rPr lang="it-IT" sz="2200" err="1">
                <a:effectLst/>
                <a:latin typeface="LinLibertineT"/>
              </a:rPr>
              <a:t>WiTCH</a:t>
            </a:r>
            <a:r>
              <a:rPr lang="it-IT" sz="2200">
                <a:effectLst/>
                <a:latin typeface="LinLibertineT"/>
              </a:rPr>
              <a:t> (Bosetti et al., 2006; </a:t>
            </a:r>
            <a:r>
              <a:rPr lang="it-IT" sz="2200" err="1">
                <a:effectLst/>
                <a:latin typeface="LinLibertineT"/>
              </a:rPr>
              <a:t>Emmerling</a:t>
            </a:r>
            <a:r>
              <a:rPr lang="it-IT" sz="2200">
                <a:effectLst/>
                <a:latin typeface="LinLibertineT"/>
              </a:rPr>
              <a:t> et al., 2016), Stern Review (Stern, 2007)</a:t>
            </a:r>
          </a:p>
          <a:p>
            <a:endParaRPr lang="it-IT" sz="2200">
              <a:effectLst/>
              <a:latin typeface="LinLibertineT"/>
            </a:endParaRPr>
          </a:p>
          <a:p>
            <a:r>
              <a:rPr lang="it-IT" sz="2200" err="1">
                <a:effectLst/>
                <a:latin typeface="LinLibertineT"/>
              </a:rPr>
              <a:t>These</a:t>
            </a:r>
            <a:r>
              <a:rPr lang="it-IT" sz="2200">
                <a:effectLst/>
                <a:latin typeface="LinLibertineT"/>
              </a:rPr>
              <a:t> models focus on </a:t>
            </a:r>
            <a:r>
              <a:rPr lang="it-IT" sz="2200" b="1" u="sng" err="1">
                <a:effectLst/>
                <a:latin typeface="LinLibertineT"/>
              </a:rPr>
              <a:t>economic</a:t>
            </a:r>
            <a:r>
              <a:rPr lang="it-IT" sz="2200" b="1" u="sng">
                <a:effectLst/>
                <a:latin typeface="LinLibertineT"/>
              </a:rPr>
              <a:t> incentives </a:t>
            </a:r>
            <a:r>
              <a:rPr lang="it-IT" sz="2200" err="1">
                <a:effectLst/>
                <a:latin typeface="LinLibertineT"/>
              </a:rPr>
              <a:t>that</a:t>
            </a:r>
            <a:r>
              <a:rPr lang="it-IT" sz="2200">
                <a:effectLst/>
                <a:latin typeface="LinLibertineT"/>
              </a:rPr>
              <a:t> drive agents’ </a:t>
            </a:r>
            <a:r>
              <a:rPr lang="it-IT" sz="2200" err="1">
                <a:effectLst/>
                <a:latin typeface="LinLibertineT"/>
              </a:rPr>
              <a:t>decisions</a:t>
            </a:r>
            <a:r>
              <a:rPr lang="it-IT" sz="2200">
                <a:latin typeface="LinLibertineT"/>
              </a:rPr>
              <a:t>. </a:t>
            </a:r>
          </a:p>
          <a:p>
            <a:endParaRPr lang="it-IT" sz="2200">
              <a:latin typeface="LinLibertineT"/>
            </a:endParaRPr>
          </a:p>
          <a:p>
            <a:r>
              <a:rPr lang="it-IT" sz="2200" err="1">
                <a:latin typeface="LinLibertineT"/>
              </a:rPr>
              <a:t>They</a:t>
            </a:r>
            <a:r>
              <a:rPr lang="it-IT" sz="2200">
                <a:latin typeface="LinLibertineT"/>
              </a:rPr>
              <a:t> can </a:t>
            </a:r>
            <a:r>
              <a:rPr lang="it-IT" sz="2200" err="1">
                <a:latin typeface="LinLibertineT"/>
              </a:rPr>
              <a:t>also</a:t>
            </a:r>
            <a:r>
              <a:rPr lang="it-IT" sz="2200">
                <a:latin typeface="LinLibertineT"/>
              </a:rPr>
              <a:t> take </a:t>
            </a:r>
            <a:r>
              <a:rPr lang="it-IT" sz="2200" err="1">
                <a:latin typeface="LinLibertineT"/>
              </a:rPr>
              <a:t>into</a:t>
            </a:r>
            <a:r>
              <a:rPr lang="it-IT" sz="2200">
                <a:latin typeface="LinLibertineT"/>
              </a:rPr>
              <a:t> account </a:t>
            </a:r>
            <a:r>
              <a:rPr lang="it-IT" sz="2200" b="1" u="sng">
                <a:latin typeface="LinLibertineT"/>
              </a:rPr>
              <a:t>the inter-</a:t>
            </a:r>
            <a:r>
              <a:rPr lang="it-IT" sz="2200" b="1" u="sng" err="1">
                <a:latin typeface="LinLibertineT"/>
              </a:rPr>
              <a:t>temporal</a:t>
            </a:r>
            <a:r>
              <a:rPr lang="it-IT" sz="2200" b="1" u="sng">
                <a:latin typeface="LinLibertineT"/>
              </a:rPr>
              <a:t> </a:t>
            </a:r>
            <a:r>
              <a:rPr lang="it-IT" sz="2200" b="1" u="sng" err="1">
                <a:latin typeface="LinLibertineT"/>
              </a:rPr>
              <a:t>consequences</a:t>
            </a:r>
            <a:r>
              <a:rPr lang="it-IT" sz="2200" b="1" u="sng">
                <a:latin typeface="LinLibertineT"/>
              </a:rPr>
              <a:t> </a:t>
            </a:r>
            <a:r>
              <a:rPr lang="it-IT" sz="2200">
                <a:latin typeface="LinLibertineT"/>
              </a:rPr>
              <a:t>of agents’ </a:t>
            </a:r>
            <a:r>
              <a:rPr lang="it-IT" sz="2200" err="1">
                <a:latin typeface="LinLibertineT"/>
              </a:rPr>
              <a:t>as</a:t>
            </a:r>
            <a:r>
              <a:rPr lang="it-IT" sz="2200">
                <a:latin typeface="LinLibertineT"/>
              </a:rPr>
              <a:t> </a:t>
            </a:r>
            <a:r>
              <a:rPr lang="it-IT" sz="2200" err="1">
                <a:latin typeface="LinLibertineT"/>
              </a:rPr>
              <a:t>well</a:t>
            </a:r>
            <a:r>
              <a:rPr lang="it-IT" sz="2200">
                <a:latin typeface="LinLibertineT"/>
              </a:rPr>
              <a:t> </a:t>
            </a:r>
            <a:r>
              <a:rPr lang="it-IT" sz="2200" err="1">
                <a:latin typeface="LinLibertineT"/>
              </a:rPr>
              <a:t>as</a:t>
            </a:r>
            <a:r>
              <a:rPr lang="it-IT" sz="2200">
                <a:latin typeface="LinLibertineT"/>
              </a:rPr>
              <a:t> the </a:t>
            </a:r>
            <a:r>
              <a:rPr lang="it-IT" sz="2200" b="1" u="sng">
                <a:latin typeface="LinLibertineT"/>
              </a:rPr>
              <a:t>inter-</a:t>
            </a:r>
            <a:r>
              <a:rPr lang="it-IT" sz="2200" b="1" u="sng" err="1">
                <a:latin typeface="LinLibertineT"/>
              </a:rPr>
              <a:t>temporal</a:t>
            </a:r>
            <a:r>
              <a:rPr lang="it-IT" sz="2200" b="1" u="sng">
                <a:latin typeface="LinLibertineT"/>
              </a:rPr>
              <a:t> </a:t>
            </a:r>
            <a:r>
              <a:rPr lang="it-IT" sz="2200" b="1" u="sng" err="1">
                <a:latin typeface="LinLibertineT"/>
              </a:rPr>
              <a:t>constraints</a:t>
            </a:r>
            <a:r>
              <a:rPr lang="it-IT" sz="2200" b="1" u="sng">
                <a:latin typeface="LinLibertineT"/>
              </a:rPr>
              <a:t> </a:t>
            </a:r>
            <a:r>
              <a:rPr lang="it-IT" sz="2200" err="1">
                <a:latin typeface="LinLibertineT"/>
              </a:rPr>
              <a:t>arising</a:t>
            </a:r>
            <a:r>
              <a:rPr lang="it-IT" sz="2200">
                <a:latin typeface="LinLibertineT"/>
              </a:rPr>
              <a:t> from </a:t>
            </a:r>
            <a:r>
              <a:rPr lang="it-IT" sz="2200" err="1">
                <a:latin typeface="LinLibertineT"/>
              </a:rPr>
              <a:t>climate</a:t>
            </a:r>
            <a:r>
              <a:rPr lang="it-IT" sz="2200">
                <a:latin typeface="LinLibertineT"/>
              </a:rPr>
              <a:t> </a:t>
            </a:r>
            <a:r>
              <a:rPr lang="it-IT" sz="2200" err="1">
                <a:latin typeface="LinLibertineT"/>
              </a:rPr>
              <a:t>change</a:t>
            </a:r>
            <a:r>
              <a:rPr lang="it-IT" sz="2200">
                <a:latin typeface="LinLibertineT"/>
              </a:rPr>
              <a:t> and </a:t>
            </a:r>
            <a:r>
              <a:rPr lang="it-IT" sz="2200" err="1">
                <a:latin typeface="LinLibertineT"/>
              </a:rPr>
              <a:t>economic</a:t>
            </a:r>
            <a:r>
              <a:rPr lang="it-IT" sz="2200">
                <a:latin typeface="LinLibertineT"/>
              </a:rPr>
              <a:t> dynamics</a:t>
            </a:r>
          </a:p>
          <a:p>
            <a:endParaRPr lang="it-IT" sz="2200">
              <a:effectLst/>
              <a:latin typeface="LinLibertineT"/>
            </a:endParaRPr>
          </a:p>
          <a:p>
            <a:endParaRPr lang="it-FR" sz="2200"/>
          </a:p>
        </p:txBody>
      </p:sp>
    </p:spTree>
    <p:extLst>
      <p:ext uri="{BB962C8B-B14F-4D97-AF65-F5344CB8AC3E}">
        <p14:creationId xmlns:p14="http://schemas.microsoft.com/office/powerpoint/2010/main" val="485292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10F3638-0AAC-0680-FDC9-7A80C385E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it-IT" b="0" i="0" u="none" strike="noStrike" err="1">
                <a:effectLst/>
                <a:latin typeface="Calibri" panose="020F0502020204030204" pitchFamily="34" charset="0"/>
              </a:rPr>
              <a:t>What</a:t>
            </a:r>
            <a:r>
              <a:rPr lang="it-IT" b="0" i="0" u="none" strike="noStrike">
                <a:effectLst/>
                <a:latin typeface="Calibri" panose="020F0502020204030204" pitchFamily="34" charset="0"/>
              </a:rPr>
              <a:t> </a:t>
            </a:r>
            <a:r>
              <a:rPr lang="it-IT" b="0" i="0" u="none" strike="noStrike" err="1">
                <a:effectLst/>
                <a:latin typeface="Calibri" panose="020F0502020204030204" pitchFamily="34" charset="0"/>
              </a:rPr>
              <a:t>is</a:t>
            </a:r>
            <a:r>
              <a:rPr lang="it-IT" b="0" i="0" u="none" strike="noStrike">
                <a:effectLst/>
                <a:latin typeface="Calibri" panose="020F0502020204030204" pitchFamily="34" charset="0"/>
              </a:rPr>
              <a:t> the </a:t>
            </a:r>
            <a:r>
              <a:rPr lang="it-IT" b="0" i="0" u="none" strike="noStrike" err="1">
                <a:effectLst/>
                <a:latin typeface="Calibri" panose="020F0502020204030204" pitchFamily="34" charset="0"/>
              </a:rPr>
              <a:t>relationship</a:t>
            </a:r>
            <a:r>
              <a:rPr lang="it-IT" b="0" i="0" u="none" strike="noStrike">
                <a:effectLst/>
                <a:latin typeface="Calibri" panose="020F0502020204030204" pitchFamily="34" charset="0"/>
              </a:rPr>
              <a:t> with mainstream </a:t>
            </a:r>
            <a:r>
              <a:rPr lang="it-IT" b="0" i="0" u="none" strike="noStrike" err="1">
                <a:effectLst/>
                <a:latin typeface="Calibri" panose="020F0502020204030204" pitchFamily="34" charset="0"/>
              </a:rPr>
              <a:t>economics</a:t>
            </a:r>
            <a:r>
              <a:rPr lang="it-IT">
                <a:latin typeface="Calibri" panose="020F0502020204030204" pitchFamily="34" charset="0"/>
              </a:rPr>
              <a:t>? </a:t>
            </a:r>
            <a:endParaRPr lang="it-FR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721ECC-45D5-980D-49B2-542558173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it-FR" sz="1300"/>
              <a:t>At the same time these models miss key features characterizing the co-evolution between climate change and economic dynamics </a:t>
            </a:r>
          </a:p>
          <a:p>
            <a:pPr marL="685800" lvl="2">
              <a:spcBef>
                <a:spcPts val="1000"/>
              </a:spcBef>
            </a:pPr>
            <a:r>
              <a:rPr lang="it-IT" sz="1300"/>
              <a:t>Deep </a:t>
            </a:r>
            <a:r>
              <a:rPr lang="it-IT" sz="1300" err="1"/>
              <a:t>Knightnian</a:t>
            </a:r>
            <a:r>
              <a:rPr lang="it-IT" sz="1300"/>
              <a:t> </a:t>
            </a:r>
            <a:r>
              <a:rPr lang="it-IT" sz="1300" err="1"/>
              <a:t>uncertainty</a:t>
            </a:r>
            <a:r>
              <a:rPr lang="it-IT" sz="1300"/>
              <a:t> (</a:t>
            </a:r>
            <a:r>
              <a:rPr lang="it-IT" sz="1300" err="1"/>
              <a:t>about</a:t>
            </a:r>
            <a:r>
              <a:rPr lang="it-IT" sz="1300"/>
              <a:t> </a:t>
            </a:r>
            <a:r>
              <a:rPr lang="it-IT" sz="1300" err="1"/>
              <a:t>climate</a:t>
            </a:r>
            <a:r>
              <a:rPr lang="it-IT" sz="1300"/>
              <a:t> </a:t>
            </a:r>
            <a:r>
              <a:rPr lang="it-IT" sz="1300" err="1"/>
              <a:t>change</a:t>
            </a:r>
            <a:r>
              <a:rPr lang="it-IT" sz="1300"/>
              <a:t> </a:t>
            </a:r>
            <a:r>
              <a:rPr lang="it-IT" sz="1300" err="1"/>
              <a:t>evolution</a:t>
            </a:r>
            <a:r>
              <a:rPr lang="it-IT" sz="1300"/>
              <a:t> and </a:t>
            </a:r>
            <a:r>
              <a:rPr lang="it-IT" sz="1300" err="1"/>
              <a:t>about</a:t>
            </a:r>
            <a:r>
              <a:rPr lang="it-IT" sz="1300"/>
              <a:t> </a:t>
            </a:r>
            <a:r>
              <a:rPr lang="it-IT" sz="1300" err="1"/>
              <a:t>its</a:t>
            </a:r>
            <a:r>
              <a:rPr lang="it-IT" sz="1300"/>
              <a:t> impact)</a:t>
            </a:r>
          </a:p>
          <a:p>
            <a:pPr marL="685800" lvl="2">
              <a:spcBef>
                <a:spcPts val="1000"/>
              </a:spcBef>
            </a:pPr>
            <a:r>
              <a:rPr lang="it-IT" sz="1300" err="1"/>
              <a:t>irreversibility</a:t>
            </a:r>
            <a:r>
              <a:rPr lang="it-IT" sz="1300"/>
              <a:t>, </a:t>
            </a:r>
            <a:r>
              <a:rPr lang="it-IT" sz="1300" err="1"/>
              <a:t>tipping</a:t>
            </a:r>
            <a:r>
              <a:rPr lang="it-IT" sz="1300"/>
              <a:t> points, positive feedback loops</a:t>
            </a:r>
          </a:p>
          <a:p>
            <a:pPr marL="685800" lvl="2">
              <a:spcBef>
                <a:spcPts val="1000"/>
              </a:spcBef>
            </a:pPr>
            <a:r>
              <a:rPr lang="it-IT" sz="1300" err="1"/>
              <a:t>path</a:t>
            </a:r>
            <a:r>
              <a:rPr lang="it-IT" sz="1300"/>
              <a:t> </a:t>
            </a:r>
            <a:r>
              <a:rPr lang="it-IT" sz="1300" err="1"/>
              <a:t>dependence</a:t>
            </a:r>
            <a:r>
              <a:rPr lang="it-IT" sz="1300"/>
              <a:t> and lock-in</a:t>
            </a:r>
          </a:p>
          <a:p>
            <a:pPr marL="685800" lvl="2">
              <a:spcBef>
                <a:spcPts val="1000"/>
              </a:spcBef>
            </a:pPr>
            <a:r>
              <a:rPr lang="it-IT" sz="1300"/>
              <a:t>Distributed </a:t>
            </a:r>
            <a:r>
              <a:rPr lang="it-IT" sz="1300" err="1"/>
              <a:t>externalities</a:t>
            </a:r>
            <a:r>
              <a:rPr lang="it-IT" sz="1300"/>
              <a:t> </a:t>
            </a:r>
            <a:r>
              <a:rPr lang="it-IT" sz="1300" err="1"/>
              <a:t>diffusing</a:t>
            </a:r>
            <a:r>
              <a:rPr lang="it-IT" sz="1300"/>
              <a:t> via networks of interactions</a:t>
            </a:r>
          </a:p>
          <a:p>
            <a:pPr marL="685800" lvl="2">
              <a:spcBef>
                <a:spcPts val="1000"/>
              </a:spcBef>
            </a:pPr>
            <a:r>
              <a:rPr lang="it-IT" sz="1300" err="1"/>
              <a:t>Endogeneity</a:t>
            </a:r>
            <a:r>
              <a:rPr lang="it-IT" sz="1300"/>
              <a:t> of </a:t>
            </a:r>
            <a:r>
              <a:rPr lang="it-IT" sz="1300" err="1"/>
              <a:t>extreme</a:t>
            </a:r>
            <a:r>
              <a:rPr lang="it-IT" sz="1300"/>
              <a:t> events </a:t>
            </a:r>
          </a:p>
          <a:p>
            <a:pPr marL="685800" lvl="2">
              <a:spcBef>
                <a:spcPts val="1000"/>
              </a:spcBef>
            </a:pPr>
            <a:r>
              <a:rPr lang="it-IT" sz="1300" err="1"/>
              <a:t>Heterogeneity</a:t>
            </a:r>
            <a:r>
              <a:rPr lang="it-IT" sz="1300"/>
              <a:t> of </a:t>
            </a:r>
            <a:r>
              <a:rPr lang="it-IT" sz="1300" err="1"/>
              <a:t>climate</a:t>
            </a:r>
            <a:r>
              <a:rPr lang="it-IT" sz="1300"/>
              <a:t> impact </a:t>
            </a:r>
          </a:p>
          <a:p>
            <a:pPr marL="685800" lvl="2">
              <a:spcBef>
                <a:spcPts val="1000"/>
              </a:spcBef>
            </a:pPr>
            <a:r>
              <a:rPr lang="it-IT" sz="1300" err="1"/>
              <a:t>Structural</a:t>
            </a:r>
            <a:r>
              <a:rPr lang="it-IT" sz="1300"/>
              <a:t> </a:t>
            </a:r>
            <a:r>
              <a:rPr lang="it-IT" sz="1300" err="1"/>
              <a:t>change</a:t>
            </a:r>
            <a:r>
              <a:rPr lang="it-IT" sz="1300"/>
              <a:t> </a:t>
            </a:r>
          </a:p>
          <a:p>
            <a:endParaRPr lang="it-FR" sz="1300"/>
          </a:p>
          <a:p>
            <a:r>
              <a:rPr lang="it-FR" sz="1300"/>
              <a:t>Other issues </a:t>
            </a:r>
          </a:p>
          <a:p>
            <a:pPr marL="685800" lvl="2">
              <a:spcBef>
                <a:spcPts val="1000"/>
              </a:spcBef>
            </a:pPr>
            <a:r>
              <a:rPr lang="it-IT" sz="1300" err="1"/>
              <a:t>S</a:t>
            </a:r>
            <a:r>
              <a:rPr lang="it-FR" sz="1300"/>
              <a:t>trong dichotomy between  coordination and change issues </a:t>
            </a:r>
          </a:p>
          <a:p>
            <a:pPr marL="685800" lvl="2">
              <a:spcBef>
                <a:spcPts val="1000"/>
              </a:spcBef>
            </a:pPr>
            <a:r>
              <a:rPr lang="it-FR" sz="1300"/>
              <a:t>Classical stability hypthesis </a:t>
            </a:r>
          </a:p>
        </p:txBody>
      </p:sp>
    </p:spTree>
    <p:extLst>
      <p:ext uri="{BB962C8B-B14F-4D97-AF65-F5344CB8AC3E}">
        <p14:creationId xmlns:p14="http://schemas.microsoft.com/office/powerpoint/2010/main" val="344348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934F376-10F5-A2C7-ADA9-8B4320984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it-IT" sz="4100" b="0" i="0" u="none" strike="noStrike" err="1">
                <a:effectLst/>
                <a:latin typeface="Calibri" panose="020F0502020204030204" pitchFamily="34" charset="0"/>
              </a:rPr>
              <a:t>What</a:t>
            </a:r>
            <a:r>
              <a:rPr lang="it-IT" sz="4100" b="0" i="0" u="none" strike="noStrike">
                <a:effectLst/>
                <a:latin typeface="Calibri" panose="020F0502020204030204" pitchFamily="34" charset="0"/>
              </a:rPr>
              <a:t> </a:t>
            </a:r>
            <a:r>
              <a:rPr lang="it-IT" sz="4100" b="0" i="0" u="none" strike="noStrike" err="1">
                <a:effectLst/>
                <a:latin typeface="Calibri" panose="020F0502020204030204" pitchFamily="34" charset="0"/>
              </a:rPr>
              <a:t>is</a:t>
            </a:r>
            <a:r>
              <a:rPr lang="it-IT" sz="4100" b="0" i="0" u="none" strike="noStrike">
                <a:effectLst/>
                <a:latin typeface="Calibri" panose="020F0502020204030204" pitchFamily="34" charset="0"/>
              </a:rPr>
              <a:t> the </a:t>
            </a:r>
            <a:r>
              <a:rPr lang="it-IT" sz="4100" b="0" i="0" u="none" strike="noStrike" err="1">
                <a:effectLst/>
                <a:latin typeface="Calibri" panose="020F0502020204030204" pitchFamily="34" charset="0"/>
              </a:rPr>
              <a:t>relationship</a:t>
            </a:r>
            <a:r>
              <a:rPr lang="it-IT" sz="4100" b="0" i="0" u="none" strike="noStrike">
                <a:effectLst/>
                <a:latin typeface="Calibri" panose="020F0502020204030204" pitchFamily="34" charset="0"/>
              </a:rPr>
              <a:t> </a:t>
            </a:r>
            <a:r>
              <a:rPr lang="it-IT" sz="4100" b="0" i="0" u="none" strike="noStrike" err="1">
                <a:effectLst/>
                <a:latin typeface="Calibri" panose="020F0502020204030204" pitchFamily="34" charset="0"/>
              </a:rPr>
              <a:t>between</a:t>
            </a:r>
            <a:r>
              <a:rPr lang="it-IT" sz="4100" b="0" i="0" u="none" strike="noStrike">
                <a:effectLst/>
                <a:latin typeface="Calibri" panose="020F0502020204030204" pitchFamily="34" charset="0"/>
              </a:rPr>
              <a:t> </a:t>
            </a:r>
            <a:r>
              <a:rPr lang="it-IT" sz="4100" b="0" i="0" u="none" strike="noStrike" err="1">
                <a:effectLst/>
                <a:latin typeface="Calibri" panose="020F0502020204030204" pitchFamily="34" charset="0"/>
              </a:rPr>
              <a:t>our</a:t>
            </a:r>
            <a:r>
              <a:rPr lang="it-IT" sz="4100" b="0" i="0" u="none" strike="noStrike">
                <a:effectLst/>
                <a:latin typeface="Calibri" panose="020F0502020204030204" pitchFamily="34" charset="0"/>
              </a:rPr>
              <a:t> </a:t>
            </a:r>
            <a:r>
              <a:rPr lang="it-IT" sz="4100" b="0" i="0" u="none" strike="noStrike" err="1">
                <a:effectLst/>
                <a:latin typeface="Calibri" panose="020F0502020204030204" pitchFamily="34" charset="0"/>
              </a:rPr>
              <a:t>research</a:t>
            </a:r>
            <a:r>
              <a:rPr lang="it-IT" sz="4100" b="0" i="0" u="none" strike="noStrike">
                <a:effectLst/>
                <a:latin typeface="Calibri" panose="020F0502020204030204" pitchFamily="34" charset="0"/>
              </a:rPr>
              <a:t> community and </a:t>
            </a:r>
            <a:r>
              <a:rPr lang="it-IT" sz="4100" b="0" i="0" u="none" strike="noStrike" err="1">
                <a:effectLst/>
                <a:latin typeface="Calibri" panose="020F0502020204030204" pitchFamily="34" charset="0"/>
              </a:rPr>
              <a:t>evolutionary</a:t>
            </a:r>
            <a:r>
              <a:rPr lang="it-IT" sz="4100" b="0" i="0" u="none" strike="noStrike">
                <a:effectLst/>
                <a:latin typeface="Calibri" panose="020F0502020204030204" pitchFamily="34" charset="0"/>
              </a:rPr>
              <a:t> </a:t>
            </a:r>
            <a:r>
              <a:rPr lang="it-IT" sz="4100" b="0" i="0" u="none" strike="noStrike" err="1">
                <a:effectLst/>
                <a:latin typeface="Calibri" panose="020F0502020204030204" pitchFamily="34" charset="0"/>
              </a:rPr>
              <a:t>economics</a:t>
            </a:r>
            <a:r>
              <a:rPr lang="it-IT" sz="4100" b="0" i="0" u="none" strike="noStrike">
                <a:effectLst/>
                <a:latin typeface="Calibri" panose="020F0502020204030204" pitchFamily="34" charset="0"/>
              </a:rPr>
              <a:t>? </a:t>
            </a:r>
            <a:endParaRPr lang="it-FR" sz="410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5D4FF4-EB84-29CB-200F-352E26FA3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it-FR"/>
              <a:t>New generation of agent-based integrated assessment models (e.g. the DSK model, Lamperti et al. 2018, 2019, 2020, 2021) building on evolutionary microfoundations </a:t>
            </a:r>
          </a:p>
          <a:p>
            <a:r>
              <a:rPr lang="it-IT"/>
              <a:t>E</a:t>
            </a:r>
            <a:r>
              <a:rPr lang="it-FR"/>
              <a:t>volutionary processes of technological innovation and diffusion</a:t>
            </a:r>
          </a:p>
          <a:p>
            <a:r>
              <a:rPr lang="it-FR"/>
              <a:t>Routine-based agents’ behavior </a:t>
            </a:r>
          </a:p>
          <a:p>
            <a:r>
              <a:rPr lang="it-FR"/>
              <a:t>Going beyond the separation between coordination and change issues</a:t>
            </a:r>
          </a:p>
          <a:p>
            <a:r>
              <a:rPr lang="it-FR"/>
              <a:t>Explicit account of keynesian effective demand</a:t>
            </a:r>
          </a:p>
          <a:p>
            <a:r>
              <a:rPr lang="it-FR"/>
              <a:t>Microeconomic stochastic damage function </a:t>
            </a:r>
          </a:p>
          <a:p>
            <a:endParaRPr lang="it-FR" dirty="0"/>
          </a:p>
          <a:p>
            <a:pPr marL="0" indent="0">
              <a:buNone/>
            </a:pPr>
            <a:endParaRPr lang="it-FR" dirty="0"/>
          </a:p>
          <a:p>
            <a:pPr marL="0" indent="0">
              <a:buNone/>
            </a:pPr>
            <a:endParaRPr lang="it-FR" dirty="0"/>
          </a:p>
        </p:txBody>
      </p:sp>
    </p:spTree>
    <p:extLst>
      <p:ext uri="{BB962C8B-B14F-4D97-AF65-F5344CB8AC3E}">
        <p14:creationId xmlns:p14="http://schemas.microsoft.com/office/powerpoint/2010/main" val="696630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4DF55BE-B4AB-4BA1-BDE1-E9F7FB3F1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53F9017-49F6-0992-8E4D-ADB5FDE34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539578"/>
            <a:ext cx="5981278" cy="1684638"/>
          </a:xfrm>
        </p:spPr>
        <p:txBody>
          <a:bodyPr>
            <a:normAutofit/>
          </a:bodyPr>
          <a:lstStyle/>
          <a:p>
            <a:r>
              <a:rPr lang="it-FR" sz="4000"/>
              <a:t>Taking stocks of results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785086D-A9CA-1F8E-B4BC-F9BC152C5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409568"/>
            <a:ext cx="5981278" cy="3690551"/>
          </a:xfrm>
        </p:spPr>
        <p:txBody>
          <a:bodyPr>
            <a:normAutofit/>
          </a:bodyPr>
          <a:lstStyle/>
          <a:p>
            <a:r>
              <a:rPr lang="en-US" sz="2000"/>
              <a:t>Replicating the styluized facts of the coupled climate and economic dynamics</a:t>
            </a:r>
          </a:p>
          <a:p>
            <a:r>
              <a:rPr lang="en-US" sz="2000"/>
              <a:t>Shocks are not the same </a:t>
            </a:r>
          </a:p>
          <a:p>
            <a:r>
              <a:rPr lang="en-US" sz="2000"/>
              <a:t>Importance of a timely transition to achieve temperature targets </a:t>
            </a:r>
          </a:p>
          <a:p>
            <a:r>
              <a:rPr lang="en-US" sz="2000"/>
              <a:t>No trade-off between sustanibility and growth </a:t>
            </a:r>
          </a:p>
          <a:p>
            <a:r>
              <a:rPr lang="en-US" sz="2000"/>
              <a:t>Command and control policies are more effective than market-based policies </a:t>
            </a:r>
          </a:p>
          <a:p>
            <a:endParaRPr lang="en-US" sz="2000"/>
          </a:p>
        </p:txBody>
      </p:sp>
      <p:pic>
        <p:nvPicPr>
          <p:cNvPr id="4" name="Segnaposto contenuto 3" descr="Immagine che contiene testo, Diagramma, diagramma, linea&#10;&#10;Descrizione generata automaticamente">
            <a:extLst>
              <a:ext uri="{FF2B5EF4-FFF2-40B4-BE49-F238E27FC236}">
                <a16:creationId xmlns:a16="http://schemas.microsoft.com/office/drawing/2014/main" id="{9400BC5A-A6E1-8E85-39A2-5E1FE034C3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7524" y="450533"/>
            <a:ext cx="4810874" cy="2068675"/>
          </a:xfrm>
          <a:prstGeom prst="rect">
            <a:avLst/>
          </a:prstGeom>
        </p:spPr>
      </p:pic>
      <p:pic>
        <p:nvPicPr>
          <p:cNvPr id="5" name="object 23">
            <a:extLst>
              <a:ext uri="{FF2B5EF4-FFF2-40B4-BE49-F238E27FC236}">
                <a16:creationId xmlns:a16="http://schemas.microsoft.com/office/drawing/2014/main" id="{FF04A220-EA2F-CAD2-04AB-8DFE7B01272C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87519" y="3100673"/>
            <a:ext cx="4810874" cy="286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543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C2B0CD3-31FB-2F10-341A-9DF6E61CA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it-FR" sz="4100">
                <a:solidFill>
                  <a:srgbClr val="FFFFFF"/>
                </a:solidFill>
              </a:rPr>
              <a:t>Shortcomings and future research avenues	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Segnaposto contenuto 2">
            <a:extLst>
              <a:ext uri="{FF2B5EF4-FFF2-40B4-BE49-F238E27FC236}">
                <a16:creationId xmlns:a16="http://schemas.microsoft.com/office/drawing/2014/main" id="{69188841-0F9F-5F27-47C1-A7F177F18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7272" y="1153572"/>
            <a:ext cx="6906491" cy="5585619"/>
          </a:xfrm>
        </p:spPr>
        <p:txBody>
          <a:bodyPr anchor="ctr">
            <a:normAutofit/>
          </a:bodyPr>
          <a:lstStyle/>
          <a:p>
            <a:r>
              <a:rPr lang="it-FR" sz="2600" dirty="0"/>
              <a:t>More effort towards incorporating inequality issues in integrated assessment analysis </a:t>
            </a:r>
          </a:p>
          <a:p>
            <a:endParaRPr lang="it-FR" sz="2600" dirty="0"/>
          </a:p>
          <a:p>
            <a:r>
              <a:rPr lang="it-FR" sz="2600" dirty="0"/>
              <a:t>Analysis of the social acceptance of green technologies and of environmental policies </a:t>
            </a:r>
          </a:p>
          <a:p>
            <a:endParaRPr lang="it-FR" sz="2600" dirty="0"/>
          </a:p>
          <a:p>
            <a:r>
              <a:rPr lang="it-FR" sz="2600" dirty="0"/>
              <a:t>More efforts towards incorporating inter-temporal and welfare considerations from an evolutionary  perspective</a:t>
            </a:r>
          </a:p>
          <a:p>
            <a:endParaRPr lang="it-FR" sz="2600" dirty="0"/>
          </a:p>
          <a:p>
            <a:r>
              <a:rPr lang="it-FR" sz="2600" dirty="0"/>
              <a:t>Incorporating a logic of appropriateness (in contrast to the traditional logic of consequence used in macro models)</a:t>
            </a:r>
          </a:p>
          <a:p>
            <a:endParaRPr lang="it-FR" sz="2600" dirty="0"/>
          </a:p>
          <a:p>
            <a:endParaRPr lang="it-FR" sz="2600" dirty="0"/>
          </a:p>
          <a:p>
            <a:endParaRPr lang="it-FR" sz="2600" dirty="0"/>
          </a:p>
          <a:p>
            <a:pPr marL="0" indent="0">
              <a:buNone/>
            </a:pPr>
            <a:endParaRPr lang="it-FR" sz="2600" dirty="0"/>
          </a:p>
        </p:txBody>
      </p:sp>
    </p:spTree>
    <p:extLst>
      <p:ext uri="{BB962C8B-B14F-4D97-AF65-F5344CB8AC3E}">
        <p14:creationId xmlns:p14="http://schemas.microsoft.com/office/powerpoint/2010/main" val="1051396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378</Words>
  <Application>Microsoft Macintosh PowerPoint</Application>
  <PresentationFormat>Widescreen</PresentationFormat>
  <Paragraphs>48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LinLibertineT</vt:lpstr>
      <vt:lpstr>Tema di Office</vt:lpstr>
      <vt:lpstr>Round Table  Innovation and sustainibility </vt:lpstr>
      <vt:lpstr>What is the relationship with mainstream economics? </vt:lpstr>
      <vt:lpstr>What is the relationship with mainstream economics? </vt:lpstr>
      <vt:lpstr>What is the relationship between our research community and evolutionary economics? </vt:lpstr>
      <vt:lpstr>Taking stocks of results </vt:lpstr>
      <vt:lpstr>Shortcomings and future research avenues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Round Table  Innovation and sustainibility </dc:title>
  <dc:creator>Mauro Napoletano</dc:creator>
  <cp:lastModifiedBy>Mauro Napoletano</cp:lastModifiedBy>
  <cp:revision>4</cp:revision>
  <dcterms:created xsi:type="dcterms:W3CDTF">2023-09-14T13:25:29Z</dcterms:created>
  <dcterms:modified xsi:type="dcterms:W3CDTF">2023-09-14T15:32:03Z</dcterms:modified>
</cp:coreProperties>
</file>