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49EA29-EA88-7C7C-B438-A8BA94C50A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83BF6C3-4483-3D02-A64A-F35053AF12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55DA191-20B6-D371-1DE9-9CAA9AC33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A43B-53C5-46EE-A032-0E7FE7DC4909}" type="datetimeFigureOut">
              <a:rPr lang="it-IT" smtClean="0"/>
              <a:t>14/09/2023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AA729B-0F11-2E76-F736-803896CD6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AB85190-9C6B-9F12-7DD7-DE1420F1C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5639-F436-40ED-BBB3-C826D1256C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3368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2A7367-A96C-3CBE-4CBF-F2731BB90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9B19763-D68C-270A-226B-BEBF2B62B0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C97165-688D-611E-D750-3183F8C91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A43B-53C5-46EE-A032-0E7FE7DC4909}" type="datetimeFigureOut">
              <a:rPr lang="it-IT" smtClean="0"/>
              <a:t>14/09/2023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DAC075-4E31-DC77-011A-F07EFD1EE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240D4D-6693-4613-5DC2-B1FCE8C7C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5639-F436-40ED-BBB3-C826D1256C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9392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0F20C86-B8E4-E911-23A7-B9FE1CF52C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3D69FFE-CBF8-BC04-C505-D2DB2DBC9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3D2D0F-6A31-1A19-D1A6-ED2B8BFFB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A43B-53C5-46EE-A032-0E7FE7DC4909}" type="datetimeFigureOut">
              <a:rPr lang="it-IT" smtClean="0"/>
              <a:t>14/09/2023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513E5A-A4AA-39B2-6622-A0AABEB2E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AFC686-3321-380B-8B56-F9CF52B5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5639-F436-40ED-BBB3-C826D1256C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1941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46A797-4458-D120-A8AE-CC573E106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41A4D1-7E42-9A40-5DC4-8F2E7A15F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BCF71B3-C45C-23CB-488C-D51173168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A43B-53C5-46EE-A032-0E7FE7DC4909}" type="datetimeFigureOut">
              <a:rPr lang="it-IT" smtClean="0"/>
              <a:t>14/09/2023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FD06A5-4EB5-8736-BA5C-ADB93E519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392191B-3CB6-67E2-6B58-150EFFB57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5639-F436-40ED-BBB3-C826D1256C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485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DE199D-C498-6640-12EE-F01F7522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150F6B8-3579-7037-228C-876707213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91D7EB-49B8-A7FB-B4D5-1270BBE15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A43B-53C5-46EE-A032-0E7FE7DC4909}" type="datetimeFigureOut">
              <a:rPr lang="it-IT" smtClean="0"/>
              <a:t>14/09/2023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C366C7-46EC-2212-D591-28375A7E9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879F25-2FBB-546D-201D-B6C08A8F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5639-F436-40ED-BBB3-C826D1256C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802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E6B8DA-E654-5EB4-1D59-E5C52EA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08EFEB-A05F-BCC9-17FD-F70635604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B431DB9-D594-C74C-865C-3AB94C1E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4780EC5-D82F-1AE9-C8E6-8DD308C63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A43B-53C5-46EE-A032-0E7FE7DC4909}" type="datetimeFigureOut">
              <a:rPr lang="it-IT" smtClean="0"/>
              <a:t>14/09/2023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BB59E5A-CFEB-5EEB-3DDE-DC5477D7C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7D0362E-EBAB-C6FB-5DE9-D3EC70123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5639-F436-40ED-BBB3-C826D1256C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541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7D8704-0705-633A-85AF-697A01ADD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B05731C-A394-CFD0-96F3-6AA9F6EB8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9F31E0F-F23A-F359-D541-7052B26E8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10D5263-E71E-345C-2ED7-C0D2A14AC5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37BE6A2-E726-DCCA-D8CD-7D95000571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F4D15E6-5395-A1EA-385E-414F8FE54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A43B-53C5-46EE-A032-0E7FE7DC4909}" type="datetimeFigureOut">
              <a:rPr lang="it-IT" smtClean="0"/>
              <a:t>14/09/2023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6BF6F14-A25B-5FDF-D974-0CD6DC516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C9BC5F4-961E-171C-A014-5F8145B62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5639-F436-40ED-BBB3-C826D1256C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3630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3A1356-1694-B9F1-DB2C-DA788A9C4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0E7BFEA-31EE-C5D3-FE8C-E0BBC1081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A43B-53C5-46EE-A032-0E7FE7DC4909}" type="datetimeFigureOut">
              <a:rPr lang="it-IT" smtClean="0"/>
              <a:t>14/09/2023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61DC72A-5E28-2F20-305E-99999FED8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B48C67F-88FB-1816-1E4D-30D255E33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5639-F436-40ED-BBB3-C826D1256C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0157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6EB28AA-8D6F-32C2-71BB-EA19E8EF0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A43B-53C5-46EE-A032-0E7FE7DC4909}" type="datetimeFigureOut">
              <a:rPr lang="it-IT" smtClean="0"/>
              <a:t>14/09/2023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5202FED-36E4-4313-FEE3-C7C697A3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8019D04-44A1-44C0-D3D1-789D414C5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5639-F436-40ED-BBB3-C826D1256C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70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BB6EE0-41B6-5653-1DC8-F5BE9F84B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2B6C9E-67DB-4274-D268-6CAE4A6C1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AB6D373-8A2A-4691-CF3E-A95BE456FC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ABAC58D-57FE-AF8D-D869-B5BC9B435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A43B-53C5-46EE-A032-0E7FE7DC4909}" type="datetimeFigureOut">
              <a:rPr lang="it-IT" smtClean="0"/>
              <a:t>14/09/2023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01E173-6445-BBA8-CD1E-CC2BA72F8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0B5AAA0-C8D4-11A7-02A0-80458B70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5639-F436-40ED-BBB3-C826D1256C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2259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7B71E3-3DA5-5A9C-6453-336DC3669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E22C40A-01D9-04E3-43EA-98095B5692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A2CB6EE-E5AF-0AD2-0548-17A8B75EA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4F9AD64-8CEE-7965-ABE2-9C392A3FF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A43B-53C5-46EE-A032-0E7FE7DC4909}" type="datetimeFigureOut">
              <a:rPr lang="it-IT" smtClean="0"/>
              <a:t>14/09/2023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4DA003A-066C-A08B-9675-9547AF408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350A676-70F4-7DC0-772C-A101B3082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5639-F436-40ED-BBB3-C826D1256C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7526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A4CA773-3AE8-3E3C-17AF-E3B12070E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625C15D-56C8-059A-4049-E5684C687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89257A-8AD3-7B2B-20D3-A884C51192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8A43B-53C5-46EE-A032-0E7FE7DC4909}" type="datetimeFigureOut">
              <a:rPr lang="it-IT" smtClean="0"/>
              <a:t>14/09/2023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84C413-967D-0F74-82C4-1A1B5E9EA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12D7AF2-5DFB-E7F4-4953-0DFDDC0B1F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85639-F436-40ED-BBB3-C826D1256C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4212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E8DC1C-DAD6-4BC4-4441-2FDB996DEC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it-IT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sz="3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ECONOMICS OF INNOVATION: </a:t>
            </a:r>
            <a:br>
              <a:rPr lang="it-IT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it-IT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3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Where are we, how did we get here, and where are we heading?</a:t>
            </a:r>
            <a:br>
              <a:rPr lang="en-US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en-US" sz="3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it-IT" sz="22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September</a:t>
            </a:r>
            <a:r>
              <a:rPr lang="it-IT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13-15, 2023</a:t>
            </a:r>
            <a:br>
              <a:rPr lang="it-IT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Department of Economic Policy, Catholic University of the Sacred Heart, Milano</a:t>
            </a:r>
            <a:endParaRPr lang="it-IT" sz="2200" dirty="0"/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6B90FE5E-17FE-B602-A4FF-AD4554026B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Round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Innovation and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Globalization</a:t>
            </a: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741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8C48F7-C9A7-6270-20EB-1F14C2064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8889"/>
          </a:xfrm>
        </p:spPr>
        <p:txBody>
          <a:bodyPr>
            <a:normAutofit fontScale="90000"/>
          </a:bodyPr>
          <a:lstStyle/>
          <a:p>
            <a:r>
              <a:rPr lang="en-CA" dirty="0"/>
              <a:t>Global value chains and innovation: gaps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6BC8F5-91A3-8F50-80ED-808ECD7EA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85330"/>
            <a:ext cx="11187023" cy="5952226"/>
          </a:xfrm>
        </p:spPr>
        <p:txBody>
          <a:bodyPr>
            <a:noAutofit/>
          </a:bodyPr>
          <a:lstStyle/>
          <a:p>
            <a:r>
              <a:rPr lang="en-GB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Within the literature on globalization, I will first focus on the concept of global value chains.</a:t>
            </a:r>
          </a:p>
          <a:p>
            <a:r>
              <a:rPr lang="en-GB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neoclassical approach has used mainly the HO model translating the model of trade in goods to that of trade in tasks (</a:t>
            </a:r>
            <a:r>
              <a:rPr lang="en-GB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Grossman and Rossi-</a:t>
            </a:r>
            <a:r>
              <a:rPr lang="en-GB" sz="1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Hansberg</a:t>
            </a:r>
            <a:r>
              <a:rPr lang="en-GB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2008; 2012, </a:t>
            </a:r>
            <a:r>
              <a:rPr lang="en-GB" sz="1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Antràs</a:t>
            </a:r>
            <a:r>
              <a:rPr lang="en-GB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2020</a:t>
            </a:r>
            <a:r>
              <a:rPr lang="en-GB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r>
              <a:rPr lang="en-GB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More recent is the concept of f</a:t>
            </a:r>
            <a:r>
              <a:rPr lang="en-GB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unctional specialisation in trade (</a:t>
            </a:r>
            <a:r>
              <a:rPr lang="en-GB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Timmer </a:t>
            </a:r>
            <a:r>
              <a:rPr lang="en-GB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 al. 2019; </a:t>
            </a:r>
            <a:r>
              <a:rPr lang="en-GB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Vries et al, 2021</a:t>
            </a:r>
            <a:r>
              <a:rPr lang="en-GB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which links GVC to the labour market. Old and new models disregard the sources of asymmetric gains in GVC. </a:t>
            </a:r>
          </a:p>
          <a:p>
            <a:r>
              <a:rPr lang="en-GB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we look at the empirical evidence, we observe </a:t>
            </a:r>
            <a:r>
              <a:rPr lang="en-GB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GB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polarized distribution of value added </a:t>
            </a:r>
            <a:r>
              <a:rPr lang="en-GB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along the production chain: the ‘smiling curve’ (</a:t>
            </a:r>
            <a:r>
              <a:rPr lang="en-GB" sz="1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Everatt</a:t>
            </a:r>
            <a:r>
              <a:rPr lang="en-GB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al. 1999; Mudambi, 2007</a:t>
            </a:r>
            <a:r>
              <a:rPr lang="en-GB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 issues </a:t>
            </a:r>
            <a:r>
              <a:rPr lang="en-GB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of </a:t>
            </a:r>
            <a:r>
              <a:rPr lang="en-GB" sz="19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power distribution</a:t>
            </a:r>
            <a:r>
              <a:rPr lang="en-GB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between suppliers and buyers (</a:t>
            </a:r>
            <a:r>
              <a:rPr lang="en-GB" sz="17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Gereffi</a:t>
            </a:r>
            <a:r>
              <a:rPr lang="en-GB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1994;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Gereffi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G., Humphrey, J., &amp; Sturgeon, T. 2005</a:t>
            </a:r>
            <a:r>
              <a:rPr lang="en-US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linked to supplier capability.</a:t>
            </a:r>
          </a:p>
          <a:p>
            <a:r>
              <a:rPr lang="en-GB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What is the role of </a:t>
            </a:r>
            <a:r>
              <a:rPr lang="en-GB" sz="19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technology and innovation </a:t>
            </a:r>
            <a:r>
              <a:rPr lang="en-GB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 explaining asymmetries? How t</a:t>
            </a:r>
            <a:r>
              <a:rPr lang="en-GB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echnological differences between firms/sectors/country are related to </a:t>
            </a:r>
            <a:r>
              <a:rPr lang="en-GB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their </a:t>
            </a:r>
            <a:r>
              <a:rPr lang="en-GB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positioning in GVCs, and what is their impact on value distribution and functional specialisation?</a:t>
            </a:r>
          </a:p>
          <a:p>
            <a:r>
              <a:rPr lang="en-GB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the domain of trade, the </a:t>
            </a:r>
            <a:r>
              <a:rPr lang="en-GB" sz="1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gap approach </a:t>
            </a:r>
            <a:r>
              <a:rPr lang="en-GB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has challenged the HO approach and the concept of comparative advantage. </a:t>
            </a:r>
            <a:r>
              <a:rPr lang="en-GB" sz="19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GB" sz="19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 prevalence of absolute advantages (based on technology) with respect to cost advantages in shaping international competitiveness and Kaldor paradox </a:t>
            </a:r>
            <a:r>
              <a:rPr lang="en-GB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GB" sz="1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Soete</a:t>
            </a:r>
            <a:r>
              <a:rPr lang="en-GB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1981; Fagerberg, 1988; Dosi and </a:t>
            </a:r>
            <a:r>
              <a:rPr lang="en-GB" sz="1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Soete</a:t>
            </a:r>
            <a:r>
              <a:rPr lang="en-GB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GB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1990; Laursen and Meliciani, 2000: 2002; 2010; Fagerberg and Verspagen, 2002; Dosi, Grazzi and Moschella; 2015</a:t>
            </a:r>
            <a:r>
              <a:rPr lang="en-GB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en-GB" sz="19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9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Evolutionary-Keynesians approaches </a:t>
            </a:r>
            <a:r>
              <a:rPr lang="en-GB" sz="19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taking into account the role of </a:t>
            </a:r>
            <a:r>
              <a:rPr lang="en-GB" sz="19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demand through income elasticities </a:t>
            </a:r>
            <a:r>
              <a:rPr lang="en-GB" sz="19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GB" sz="17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Cimoli, 1988; 1992; Fagerberg, 1988; Meliciani, 2002</a:t>
            </a:r>
            <a:r>
              <a:rPr lang="en-GB" sz="19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endParaRPr lang="it-IT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GB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shared evolutionary/Schumpeterian approach to study global value chains is still missing (self</a:t>
            </a:r>
            <a:r>
              <a:rPr lang="en-GB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-criticism)</a:t>
            </a:r>
          </a:p>
        </p:txBody>
      </p:sp>
    </p:spTree>
    <p:extLst>
      <p:ext uri="{BB962C8B-B14F-4D97-AF65-F5344CB8AC3E}">
        <p14:creationId xmlns:p14="http://schemas.microsoft.com/office/powerpoint/2010/main" val="2545437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977586-A90D-4E31-BA23-18DEEC634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144" y="181156"/>
            <a:ext cx="10515600" cy="776377"/>
          </a:xfrm>
        </p:spPr>
        <p:txBody>
          <a:bodyPr/>
          <a:lstStyle/>
          <a:p>
            <a:r>
              <a:rPr lang="en-AU" dirty="0"/>
              <a:t>Promising avenues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5B2449-DCD8-2105-6133-D38246431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937" y="1009291"/>
            <a:ext cx="11455878" cy="566755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GB" sz="8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GB" sz="8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eo-political economic framework to explain the structure of the European international production (</a:t>
            </a:r>
            <a:r>
              <a:rPr lang="en-GB" sz="6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Simonazzi</a:t>
            </a:r>
            <a:r>
              <a:rPr lang="en-GB" sz="6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al., 2013; </a:t>
            </a:r>
            <a:r>
              <a:rPr lang="en-GB" sz="6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Celi</a:t>
            </a:r>
            <a:r>
              <a:rPr lang="en-GB" sz="6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al. 2018</a:t>
            </a:r>
            <a:r>
              <a:rPr lang="en-GB" sz="8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This literature interprets the restructuring of GVCs as the outcome of changes in the hierarchical organisation of value chains.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  <a:tabLst>
                <a:tab pos="4140835" algn="l"/>
              </a:tabLst>
            </a:pPr>
            <a:r>
              <a:rPr lang="en-GB" sz="8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GB" sz="8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ifferent possible trajectories of insertion of developing countries in GVCs and different possible outcomes in terms of technological upgrading/downgrading evolutive patterns. Role of initial conditions and the co-evolution of the strategies and technological endowments of firms and industries and the qualitative structure of the national innovation systems in which they are embedded</a:t>
            </a:r>
            <a:r>
              <a:rPr lang="en-GB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GB" sz="8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GB" sz="6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Lema</a:t>
            </a:r>
            <a:r>
              <a:rPr lang="en-GB" sz="6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Pietrobelli and Rabellotti, 2019</a:t>
            </a:r>
            <a:r>
              <a:rPr lang="en-GB" sz="8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  <a:tabLst>
                <a:tab pos="4140835" algn="l"/>
              </a:tabLst>
            </a:pPr>
            <a:r>
              <a:rPr lang="en-GB" sz="8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GB" sz="8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echnological asymmetries influence the conditions by which countries, sectors and firms position themselves along GVCs with consequences on employment patterns (</a:t>
            </a:r>
            <a:r>
              <a:rPr lang="en-GB" sz="6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Bontadini, Evangelista, Meliciani and Savona 2022; 2023</a:t>
            </a:r>
            <a:r>
              <a:rPr lang="en-GB" sz="8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Path dependence, sectoral differences, technological asymmetries across industries and countries.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  <a:tabLst>
                <a:tab pos="4140835" algn="l"/>
              </a:tabLst>
            </a:pPr>
            <a:r>
              <a:rPr lang="en-GB" sz="8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Global value chains and sectoral systems of innovation</a:t>
            </a:r>
          </a:p>
          <a:p>
            <a:pPr>
              <a:lnSpc>
                <a:spcPct val="120000"/>
              </a:lnSpc>
            </a:pPr>
            <a:r>
              <a:rPr lang="en-GB" sz="8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role of intersectoral linkages and domestic demand </a:t>
            </a:r>
            <a:r>
              <a:rPr lang="en-GB" sz="8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 GVC </a:t>
            </a:r>
            <a:r>
              <a:rPr lang="en-GB" sz="8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it-IT" sz="6400" b="0" i="0" dirty="0">
                <a:solidFill>
                  <a:srgbClr val="0F141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López González, </a:t>
            </a:r>
            <a:r>
              <a:rPr lang="en-GB" sz="6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Meliciani and Savona, 2019</a:t>
            </a:r>
            <a:r>
              <a:rPr lang="en-GB" sz="8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GB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European austerity and globalization. </a:t>
            </a:r>
            <a:r>
              <a:rPr lang="en-GB" sz="8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Role of domestic demand in crisis (</a:t>
            </a:r>
            <a:r>
              <a:rPr lang="en-GB" sz="6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Garbellini</a:t>
            </a:r>
            <a:r>
              <a:rPr lang="en-GB" sz="6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N.; Marelli, E. and Wirkierman, A. L. 2014</a:t>
            </a:r>
            <a:r>
              <a:rPr lang="en-GB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 domestic demand nearshoring and </a:t>
            </a:r>
            <a:r>
              <a:rPr lang="en-GB" sz="8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farsharing</a:t>
            </a:r>
            <a:r>
              <a:rPr lang="en-GB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GB" sz="6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Bontadini, Meliciani, Savona ad Wirkierman 2022</a:t>
            </a:r>
            <a:r>
              <a:rPr lang="en-GB" sz="8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  <a:tabLst>
                <a:tab pos="4140835" algn="l"/>
              </a:tabLst>
            </a:pPr>
            <a:endParaRPr lang="en-GB" sz="8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9173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382A23-AAD7-6AD0-3224-B6EE47250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Relationship</a:t>
            </a:r>
            <a:r>
              <a:rPr lang="it-IT" dirty="0"/>
              <a:t> with mainstream </a:t>
            </a:r>
            <a:r>
              <a:rPr lang="it-IT" dirty="0" err="1"/>
              <a:t>economics</a:t>
            </a:r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9F2AFAF-E294-D928-F158-DD7A7A41DD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Convergence</a:t>
            </a:r>
            <a:endParaRPr lang="it-IT" sz="2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292F61-256A-EC23-2D37-C5B185DFA2C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IN" sz="2400" dirty="0"/>
              <a:t>Role of technology for market share dynamics</a:t>
            </a:r>
          </a:p>
          <a:p>
            <a:r>
              <a:rPr lang="en-IN" sz="2400" dirty="0"/>
              <a:t>Heterogeneous firms</a:t>
            </a:r>
          </a:p>
          <a:p>
            <a:r>
              <a:rPr lang="en-IN" sz="2400" dirty="0"/>
              <a:t>Specialisation matters</a:t>
            </a:r>
          </a:p>
          <a:p>
            <a:r>
              <a:rPr lang="en-IN" sz="2400" dirty="0"/>
              <a:t>Opening up of trade is not always beneficial?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84C92D3D-04CD-4480-AADC-71DDD431A7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Divergence</a:t>
            </a:r>
            <a:endParaRPr lang="it-IT" sz="2800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4679E319-26DA-8B87-B83E-2E5CE478DFB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Theoretical foundation </a:t>
            </a:r>
          </a:p>
          <a:p>
            <a:r>
              <a:rPr lang="en-US" sz="2400" dirty="0"/>
              <a:t>Equilibrium models with imperfect competition and product differentiation </a:t>
            </a:r>
          </a:p>
          <a:p>
            <a:r>
              <a:rPr lang="en-US" sz="2400" dirty="0"/>
              <a:t>Identification of technology with product variety</a:t>
            </a:r>
          </a:p>
          <a:p>
            <a:r>
              <a:rPr lang="en-US" sz="2400" dirty="0"/>
              <a:t>No role for demand, initial conditions, sectoral patterns </a:t>
            </a:r>
            <a:r>
              <a:rPr lang="en-US" sz="2400"/>
              <a:t>of innovation</a:t>
            </a:r>
            <a:endParaRPr lang="en-US" sz="2400" dirty="0"/>
          </a:p>
          <a:p>
            <a:r>
              <a:rPr lang="en-US" sz="2400" dirty="0"/>
              <a:t>Flat world</a:t>
            </a:r>
          </a:p>
          <a:p>
            <a:r>
              <a:rPr lang="en-US" sz="2400" dirty="0"/>
              <a:t>One size fits all policies</a:t>
            </a:r>
          </a:p>
          <a:p>
            <a:endParaRPr lang="en-US" sz="24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4657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88E516-E9D4-2B84-BC74-74558260B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Enlarging the perspective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0D4CAD-9F38-68F6-2C4A-9F1CCEC2453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>
              <a:lnSpc>
                <a:spcPct val="1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Artificial intelligence and globalization. Impact of automation on divergence between advanced and developing countries (Korinek and Stiglitz, 2021). Co-evolution of corporate and national innovation systems (Lundvall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Rikap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2022). Micro-foundation of technological paradigms.</a:t>
            </a:r>
          </a:p>
          <a:p>
            <a:pPr>
              <a:lnSpc>
                <a:spcPct val="120000"/>
              </a:lnSpc>
            </a:pP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Dramatic rise in functional and personal income ineq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uality. Evolving interaction between technology, globalization and institutions. Limited national sovereignty and issues of global governance (Rodrik’s trilemma).</a:t>
            </a:r>
          </a:p>
          <a:p>
            <a:pPr algn="l">
              <a:lnSpc>
                <a:spcPct val="1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Contribute to the policy debate on nearshoring,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friendshoring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open strategic autonomy. Winners and losers in selective globalization. From a market driven approach to globalization to one driven by selective protectionism. </a:t>
            </a:r>
          </a:p>
          <a:p>
            <a:pPr algn="l">
              <a:lnSpc>
                <a:spcPct val="1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Europe, from identifying industrial policy with competition policy to removing constraints on state aid in highly asymmetric countries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Soete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Van </a:t>
            </a:r>
            <a:r>
              <a:rPr lang="it-IT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Kerckhoven</a:t>
            </a:r>
            <a:r>
              <a:rPr lang="it-I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2023).</a:t>
            </a:r>
          </a:p>
          <a:p>
            <a:pPr marL="0" indent="0" algn="l">
              <a:buNone/>
            </a:pPr>
            <a:endParaRPr lang="en-US" sz="2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83359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819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di Office</vt:lpstr>
      <vt:lpstr>  ECONOMICS OF INNOVATION:   Where are we, how did we get here, and where are we heading?  September 13-15, 2023 Department of Economic Policy, Catholic University of the Sacred Heart, Milano</vt:lpstr>
      <vt:lpstr>Global value chains and innovation: gaps</vt:lpstr>
      <vt:lpstr>Promising avenues</vt:lpstr>
      <vt:lpstr>Relationship with mainstream economics</vt:lpstr>
      <vt:lpstr>Enlarging the perspective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ECONOMICS OF INNOVATION:  Where are we, how did we get here, and where are we heading? September 13-15, 2023 Department of Economic Policy, Catholic University of the Sacred Heart, Milano</dc:title>
  <dc:creator>valentina Meliciani</dc:creator>
  <cp:lastModifiedBy>valentina Meliciani</cp:lastModifiedBy>
  <cp:revision>25</cp:revision>
  <dcterms:created xsi:type="dcterms:W3CDTF">2023-09-10T10:36:28Z</dcterms:created>
  <dcterms:modified xsi:type="dcterms:W3CDTF">2023-09-14T07:18:28Z</dcterms:modified>
</cp:coreProperties>
</file>