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808" r:id="rId2"/>
    <p:sldId id="1347" r:id="rId3"/>
    <p:sldId id="3809" r:id="rId4"/>
    <p:sldId id="3810" r:id="rId5"/>
    <p:sldId id="3811" r:id="rId6"/>
    <p:sldId id="3812" r:id="rId7"/>
    <p:sldId id="38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79" d="100"/>
          <a:sy n="79" d="100"/>
        </p:scale>
        <p:origin x="65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3C4E-8CBB-4536-8F31-CD0EEB7C2276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358C5-1C15-4405-8678-9ABE3B529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29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8DECD1-39D4-45EE-9F91-E3FAF50C858E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98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2F3541-6AB9-8ADD-863F-54802F39C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94A01C3-896E-A3C8-DD83-14726CB16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AFB6CC-B010-72A7-7279-7F1586B6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11B80C-D313-688A-BD94-DB0081963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6E1A674-D731-25FE-AEFD-CDF170F7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43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BBB5A5-6E9E-9E16-4A72-679B3D97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83726D7-54DC-C117-6E60-A017778AA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4E92C9-E52C-1DD6-3707-32BB621B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72CDD0-CEF8-E5C8-14DB-EC9147DC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E2D08B-8121-59C1-DBAA-ABA395C5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518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5E80220-FE2B-0165-DACE-B725554EF2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9774C31-FDA7-2832-05C2-0858C2482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1EA64B-D569-6BB8-B4F0-40746E16D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1E67AC-B69C-A9E3-4E7F-A1B29C16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D361B5-2236-24E1-BE8B-DA695587E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024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60233F-4979-6730-FCD1-CB88F0C4B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59A01F7-3D19-5EC9-350C-C2685B650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418D05-B45D-8620-2C70-61AFFBDAB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8B34A3-A83A-3530-EAAB-2D7B0A4C2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471807-90F1-20E6-ED86-097CC95B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21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A5DDD7-91CC-BC60-B67A-4771FDDFE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ED047D7-20CE-1A5B-DE7F-CFAD0B0CE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D919C3-FD43-5DC6-D612-A988EA03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A51A761-9CCC-0CAD-42B1-181D016B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081404-2775-BB49-5F4E-F8B4A23B4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16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DF0AF8-04CA-2B0E-8CFE-A54A8D12D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915F5D-904B-82E4-C58E-A7EF4F743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198504A-FEB0-6D4B-A4D8-42F5B42BE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0B8AED9-A2F2-FAB1-EC37-F5A51C569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EEAA9CE-7F9E-7948-12BF-07675DACA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127C306-44F3-0A9A-3A79-32A34C563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014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D41ADA-C66C-373C-A7AF-45FF9FBF1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8B375F4-1715-A1A2-9CDB-C2A80A91A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EFFDAAA-4A52-0A19-1510-5EF54DED1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6E6B55B-5C6E-94A4-1C47-306554675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0CAE81D-C8D6-8EAF-2F9A-B0615B0FD4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4EFA07A-5F8B-886C-E30E-DDECAB7B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6CEC6B9-2DF6-5B17-73E1-5D59204F4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9A2D20C-6282-6378-6F03-425B37FE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501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042F0B-AC3D-289B-F255-A7591CEEB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1249F24-27D2-8A29-26D8-666A0A56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C375B41-7467-DF07-361D-B39ACFF0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5FDDEF2-004D-5ECB-F471-4A8A66D9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395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C76324-121E-A1CC-305F-B0E09031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162A7C0-FE73-40B5-0F70-DD9604784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BBB9AB3-0280-8CF1-F102-E31A21C6B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92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4C53D2-76F1-79DE-12AE-56739ACB6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2D6DB0F-098D-F59D-C279-210FBEE72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70FD635-A9D9-736D-6BAA-5F1DBABD1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7B99113-E48A-493D-3071-5F25C7F44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A57F169-22D6-2AD3-C550-3367163BF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2B75ED0-3D7A-97B3-71A1-7330D5897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26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22F6A2-610B-C01B-3193-3909788C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514DECB-ACBA-CF11-D35D-7B5EC22BB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E965F0B-C3DF-69AA-16FA-0B011F774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74C473-9304-8BEE-BCC8-C67D2B68C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06E764-12AD-221D-C568-34DCA7F39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731F574-74F7-5163-92CB-ECBFE181B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270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13014BE-D476-FD5A-6D9D-7E4F2DE8C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8542A99-1AD2-A633-B039-5FDD5ECE3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4B8E2F-5F79-7682-7E72-6DC6D584F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6B640-C1C8-4760-9BC2-5ECF717E0F62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FC6AD8-F754-60D5-712E-A06B2416F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6FBA5F-B6AE-99C9-85C6-AA1606238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25CEF-018E-4C0E-83CC-B178DB03A5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96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unle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6778" y="980728"/>
            <a:ext cx="9585803" cy="1582363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Times New Roman" pitchFamily="18" charset="0"/>
              </a:rPr>
              <a:t>Globalization to De-Globalization:</a:t>
            </a:r>
            <a:br>
              <a:rPr lang="en-US" altLang="ko-KR" sz="3600" b="1" dirty="0">
                <a:latin typeface="Times New Roman" pitchFamily="18" charset="0"/>
              </a:rPr>
            </a:br>
            <a:br>
              <a:rPr lang="en-US" altLang="ko-KR" sz="3600" b="1" dirty="0">
                <a:latin typeface="Times New Roman" pitchFamily="18" charset="0"/>
              </a:rPr>
            </a:br>
            <a:r>
              <a:rPr lang="en-US" altLang="ko-KR" sz="3600" b="1" dirty="0">
                <a:latin typeface="Times New Roman" pitchFamily="18" charset="0"/>
              </a:rPr>
              <a:t>Some Reflections from a Latecomer Perspective</a:t>
            </a:r>
            <a:endParaRPr lang="en-US" altLang="ko-KR" sz="3200" i="1" dirty="0">
              <a:latin typeface="Times New Roman" pitchFamily="18" charset="0"/>
            </a:endParaRPr>
          </a:p>
        </p:txBody>
      </p:sp>
      <p:sp>
        <p:nvSpPr>
          <p:cNvPr id="4" name="Rectangle 8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42A34-EA6A-402F-95D4-889B2D7C8E34}" type="slidenum">
              <a:rPr lang="en-US" altLang="ko-KR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CF47DC4A-99F2-4FED-9E73-A5134B0690A8}"/>
              </a:ext>
            </a:extLst>
          </p:cNvPr>
          <p:cNvSpPr/>
          <p:nvPr/>
        </p:nvSpPr>
        <p:spPr>
          <a:xfrm>
            <a:off x="2351585" y="3568948"/>
            <a:ext cx="77546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en-US" altLang="ko-KR" sz="2400" b="1" dirty="0">
                <a:solidFill>
                  <a:srgbClr val="083550">
                    <a:alpha val="77000"/>
                  </a:srgbClr>
                </a:solidFill>
                <a:latin typeface="YD윤고딕 330" panose="02020603020101020101" pitchFamily="18" charset="-127"/>
                <a:ea typeface="YD윤고딕 330" panose="02020603020101020101" pitchFamily="18" charset="-127"/>
                <a:cs typeface="Times New Roman" panose="02020603050405020304" pitchFamily="18" charset="0"/>
              </a:rPr>
              <a:t>Keun Lee </a:t>
            </a:r>
            <a:r>
              <a:rPr lang="ko-KR" altLang="en-US" sz="2400" b="1" dirty="0">
                <a:solidFill>
                  <a:srgbClr val="083550">
                    <a:alpha val="77000"/>
                  </a:srgbClr>
                </a:solidFill>
                <a:latin typeface="YD윤고딕 330" panose="02020603020101020101" pitchFamily="18" charset="-127"/>
                <a:ea typeface="YD윤고딕 330" panose="02020603020101020101" pitchFamily="18" charset="-127"/>
                <a:cs typeface="Times New Roman" panose="02020603050405020304" pitchFamily="18" charset="0"/>
              </a:rPr>
              <a:t>李根</a:t>
            </a:r>
            <a:r>
              <a:rPr lang="en-US" altLang="ko-KR" sz="2400" b="1" dirty="0">
                <a:solidFill>
                  <a:srgbClr val="083550">
                    <a:alpha val="77000"/>
                  </a:srgbClr>
                </a:solidFill>
                <a:latin typeface="YD윤고딕 330" panose="02020603020101020101" pitchFamily="18" charset="-127"/>
                <a:ea typeface="YD윤고딕 330" panose="02020603020101020101" pitchFamily="18" charset="-127"/>
                <a:cs typeface="Times New Roman" panose="02020603050405020304" pitchFamily="18" charset="0"/>
              </a:rPr>
              <a:t> (</a:t>
            </a:r>
            <a:r>
              <a:rPr lang="en-US" altLang="ko-KR" sz="2400" b="1" dirty="0">
                <a:solidFill>
                  <a:srgbClr val="083550">
                    <a:alpha val="77000"/>
                  </a:srgbClr>
                </a:solidFill>
                <a:latin typeface="YD윤고딕 330" panose="02020603020101020101" pitchFamily="18" charset="-127"/>
                <a:ea typeface="YD윤고딕 330" panose="02020603020101020101" pitchFamily="18" charset="-127"/>
                <a:cs typeface="Times New Roman" panose="02020603050405020304" pitchFamily="18" charset="0"/>
                <a:hlinkClick r:id="rId3"/>
              </a:rPr>
              <a:t>www.keunlee.com</a:t>
            </a:r>
            <a:r>
              <a:rPr lang="en-US" altLang="ko-KR" sz="2400" b="1" dirty="0">
                <a:solidFill>
                  <a:srgbClr val="083550">
                    <a:alpha val="77000"/>
                  </a:srgbClr>
                </a:solidFill>
                <a:latin typeface="YD윤고딕 330" panose="02020603020101020101" pitchFamily="18" charset="-127"/>
                <a:ea typeface="YD윤고딕 330" panose="02020603020101020101" pitchFamily="18" charset="-127"/>
                <a:cs typeface="Times New Roman" panose="02020603050405020304" pitchFamily="18" charset="0"/>
              </a:rPr>
              <a:t>)</a:t>
            </a:r>
          </a:p>
          <a:p>
            <a:pPr algn="ctr" latinLnBrk="0"/>
            <a:r>
              <a:rPr lang="en-US" altLang="ko-KR" sz="2400" b="1" dirty="0">
                <a:solidFill>
                  <a:srgbClr val="083550">
                    <a:alpha val="77000"/>
                  </a:srgbClr>
                </a:solidFill>
                <a:latin typeface="YD윤고딕 330" panose="02020603020101020101" pitchFamily="18" charset="-127"/>
                <a:ea typeface="YD윤고딕 330" panose="02020603020101020101" pitchFamily="18" charset="-127"/>
                <a:cs typeface="Times New Roman" panose="02020603050405020304" pitchFamily="18" charset="0"/>
              </a:rPr>
              <a:t>Distinguished Professor, Seoul National University</a:t>
            </a:r>
          </a:p>
          <a:p>
            <a:pPr algn="ctr" latinLnBrk="0"/>
            <a:r>
              <a:rPr lang="en-US" altLang="ko-KR" sz="2400" b="1" dirty="0">
                <a:solidFill>
                  <a:srgbClr val="083550">
                    <a:alpha val="77000"/>
                  </a:srgbClr>
                </a:solidFill>
                <a:latin typeface="YD윤고딕 330" panose="02020603020101020101" pitchFamily="18" charset="-127"/>
                <a:ea typeface="YD윤고딕 330" panose="02020603020101020101" pitchFamily="18" charset="-127"/>
                <a:cs typeface="Times New Roman" panose="02020603050405020304" pitchFamily="18" charset="0"/>
              </a:rPr>
              <a:t>Editor, Research Policy</a:t>
            </a:r>
          </a:p>
          <a:p>
            <a:pPr algn="ctr" latinLnBrk="0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Former Vice-Chairman, </a:t>
            </a:r>
            <a:r>
              <a:rPr lang="en-US" altLang="ko-K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Nat’l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Econ. </a:t>
            </a:r>
            <a:r>
              <a:rPr lang="en-US" altLang="ko-KR" sz="2400">
                <a:latin typeface="Times New Roman" panose="02020603050405020304" pitchFamily="18" charset="0"/>
                <a:cs typeface="Times New Roman" panose="02020603050405020304" pitchFamily="18" charset="0"/>
              </a:rPr>
              <a:t>Advisory Council</a:t>
            </a:r>
          </a:p>
          <a:p>
            <a:pPr algn="ctr" latinLnBrk="0"/>
            <a:r>
              <a:rPr lang="en-US" altLang="ko-KR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Chair &amp; President of Korea)</a:t>
            </a:r>
          </a:p>
          <a:p>
            <a:pPr algn="ctr" latinLnBrk="0"/>
            <a:endParaRPr lang="en-US" altLang="ko-KR" sz="2400" b="1" dirty="0">
              <a:solidFill>
                <a:srgbClr val="083550">
                  <a:alpha val="77000"/>
                </a:srgbClr>
              </a:solidFill>
              <a:latin typeface="YD윤고딕 330" panose="02020603020101020101" pitchFamily="18" charset="-127"/>
              <a:ea typeface="YD윤고딕 330" panose="02020603020101020101" pitchFamily="18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9182" y="232949"/>
            <a:ext cx="6865793" cy="342017"/>
          </a:xfrm>
          <a:prstGeom prst="rect">
            <a:avLst/>
          </a:prstGeom>
        </p:spPr>
        <p:txBody>
          <a:bodyPr vert="horz" wrap="square" lIns="0" tIns="95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>
              <a:spcBef>
                <a:spcPts val="75"/>
              </a:spcBef>
            </a:pPr>
            <a:r>
              <a:rPr lang="en-US" sz="2400" b="1" dirty="0"/>
              <a:t>Series of Moments toward </a:t>
            </a:r>
            <a:r>
              <a:rPr sz="2400" b="1" spc="-4" dirty="0"/>
              <a:t>De-Globalization</a:t>
            </a:r>
            <a:endParaRPr sz="24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443345" y="692697"/>
            <a:ext cx="11049000" cy="4713791"/>
          </a:xfrm>
          <a:prstGeom prst="rect">
            <a:avLst/>
          </a:prstGeom>
        </p:spPr>
        <p:txBody>
          <a:bodyPr vert="horz" wrap="square" lIns="0" tIns="50483" rIns="0" bIns="0" rtlCol="0">
            <a:spAutoFit/>
          </a:bodyPr>
          <a:lstStyle/>
          <a:p>
            <a:pPr marL="202406" indent="-193358">
              <a:spcBef>
                <a:spcPts val="398"/>
              </a:spcBef>
              <a:buAutoNum type="arabicParenR"/>
              <a:tabLst>
                <a:tab pos="202883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2008-09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global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financial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crisis</a:t>
            </a:r>
            <a:r>
              <a:rPr sz="2400" spc="-4" dirty="0">
                <a:latin typeface="Times New Roman"/>
                <a:cs typeface="Times New Roman"/>
              </a:rPr>
              <a:t> (GFC) 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blow: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financial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globalisation</a:t>
            </a:r>
            <a:endParaRPr lang="en-US" sz="2400" dirty="0">
              <a:latin typeface="Times New Roman"/>
              <a:cs typeface="Times New Roman"/>
            </a:endParaRPr>
          </a:p>
          <a:p>
            <a:pPr marL="194786" indent="-185738">
              <a:spcBef>
                <a:spcPts val="323"/>
              </a:spcBef>
              <a:buAutoNum type="arabicParenR"/>
              <a:tabLst>
                <a:tab pos="195263" algn="l"/>
              </a:tabLst>
            </a:pPr>
            <a:r>
              <a:rPr lang="en-US" sz="2400" spc="-4" dirty="0">
                <a:latin typeface="Times New Roman"/>
                <a:cs typeface="Times New Roman"/>
              </a:rPr>
              <a:t> 2016 Brexit  </a:t>
            </a:r>
          </a:p>
          <a:p>
            <a:pPr marL="194786" indent="-185738">
              <a:spcBef>
                <a:spcPts val="323"/>
              </a:spcBef>
              <a:buAutoNum type="arabicParenR"/>
              <a:tabLst>
                <a:tab pos="195263" algn="l"/>
              </a:tabLst>
            </a:pPr>
            <a:r>
              <a:rPr lang="en-US" sz="2400" spc="-4" dirty="0">
                <a:latin typeface="Times New Roman"/>
                <a:cs typeface="Times New Roman"/>
              </a:rPr>
              <a:t> 2018 </a:t>
            </a:r>
            <a:r>
              <a:rPr sz="2400" spc="-4" dirty="0">
                <a:latin typeface="Times New Roman"/>
                <a:cs typeface="Times New Roman"/>
              </a:rPr>
              <a:t>US-China </a:t>
            </a:r>
            <a:r>
              <a:rPr sz="2400" dirty="0">
                <a:latin typeface="Times New Roman"/>
                <a:cs typeface="Times New Roman"/>
              </a:rPr>
              <a:t>trade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war: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setback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against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trade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globalisation</a:t>
            </a:r>
            <a:endParaRPr lang="en-US" sz="2400" dirty="0">
              <a:latin typeface="Times New Roman"/>
              <a:cs typeface="Times New Roman"/>
            </a:endParaRPr>
          </a:p>
          <a:p>
            <a:pPr marL="192405" indent="-183356">
              <a:spcBef>
                <a:spcPts val="326"/>
              </a:spcBef>
              <a:buAutoNum type="arabicParenR"/>
              <a:tabLst>
                <a:tab pos="192881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 2020</a:t>
            </a:r>
            <a:r>
              <a:rPr lang="ko-KR" altLang="en-US" sz="2400" dirty="0">
                <a:latin typeface="Times New Roman"/>
                <a:cs typeface="Times New Roman"/>
              </a:rPr>
              <a:t> </a:t>
            </a:r>
            <a:r>
              <a:rPr lang="en-US" altLang="ko-KR" sz="2400" dirty="0">
                <a:latin typeface="Times New Roman"/>
                <a:cs typeface="Times New Roman"/>
              </a:rPr>
              <a:t>P</a:t>
            </a:r>
            <a:r>
              <a:rPr sz="2400" spc="-4" dirty="0">
                <a:latin typeface="Times New Roman"/>
                <a:cs typeface="Times New Roman"/>
              </a:rPr>
              <a:t>andemic</a:t>
            </a:r>
            <a:r>
              <a:rPr lang="en-US" sz="2400" spc="-4" dirty="0">
                <a:latin typeface="Times New Roman"/>
                <a:cs typeface="Times New Roman"/>
              </a:rPr>
              <a:t> =</a:t>
            </a:r>
            <a:r>
              <a:rPr lang="en-US" sz="2400" spc="4" dirty="0">
                <a:latin typeface="Times New Roman"/>
                <a:cs typeface="Times New Roman"/>
              </a:rPr>
              <a:t>another 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blow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production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globalisation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4" dirty="0">
                <a:latin typeface="Times New Roman"/>
                <a:cs typeface="Times New Roman"/>
              </a:rPr>
              <a:t> fragmented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GVC;</a:t>
            </a:r>
            <a:endParaRPr sz="2400" dirty="0">
              <a:latin typeface="Times New Roman"/>
              <a:cs typeface="Times New Roman"/>
            </a:endParaRPr>
          </a:p>
          <a:p>
            <a:pPr marL="95250">
              <a:spcBef>
                <a:spcPts val="326"/>
              </a:spcBef>
            </a:pPr>
            <a:r>
              <a:rPr sz="2400" dirty="0">
                <a:latin typeface="Times New Roman"/>
                <a:cs typeface="Times New Roman"/>
              </a:rPr>
              <a:t>--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Multilateral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Free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spc="-11" dirty="0">
                <a:latin typeface="Times New Roman"/>
                <a:cs typeface="Times New Roman"/>
              </a:rPr>
              <a:t>Trade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Wingdings"/>
                <a:cs typeface="Wingdings"/>
              </a:rPr>
              <a:t></a:t>
            </a:r>
            <a:r>
              <a:rPr sz="2400" spc="-71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A</a:t>
            </a:r>
            <a:r>
              <a:rPr sz="2400" spc="-79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small-number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alliance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based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GVC</a:t>
            </a:r>
            <a:endParaRPr sz="2400" dirty="0">
              <a:latin typeface="Times New Roman"/>
              <a:cs typeface="Times New Roman"/>
            </a:endParaRPr>
          </a:p>
          <a:p>
            <a:pPr marL="9048">
              <a:tabLst>
                <a:tab pos="195263" algn="l"/>
              </a:tabLst>
            </a:pPr>
            <a:endParaRPr lang="en-US" sz="2400" dirty="0">
              <a:latin typeface="Times New Roman"/>
              <a:cs typeface="Times New Roman"/>
            </a:endParaRPr>
          </a:p>
          <a:p>
            <a:pPr marL="9048">
              <a:tabLst>
                <a:tab pos="195263" algn="l"/>
              </a:tabLst>
            </a:pPr>
            <a:r>
              <a:rPr lang="en-US" sz="2400" spc="-4" dirty="0">
                <a:latin typeface="Times New Roman"/>
                <a:cs typeface="Times New Roman"/>
              </a:rPr>
              <a:t> 5) 2022 </a:t>
            </a:r>
            <a:r>
              <a:rPr sz="2400" spc="-4" dirty="0">
                <a:latin typeface="Times New Roman"/>
                <a:cs typeface="Times New Roman"/>
              </a:rPr>
              <a:t>Russia-Ukraine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War:</a:t>
            </a:r>
            <a:r>
              <a:rPr sz="2400" dirty="0">
                <a:latin typeface="Times New Roman"/>
                <a:cs typeface="Times New Roman"/>
              </a:rPr>
              <a:t> De-globalization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7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Agricultural goods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</a:p>
          <a:p>
            <a:pPr marL="9048">
              <a:tabLst>
                <a:tab pos="195263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      and financial market;  Restriction of  </a:t>
            </a:r>
            <a:r>
              <a:rPr lang="en-US" altLang="ko-KR" sz="2400" dirty="0">
                <a:latin typeface="Times New Roman"/>
                <a:cs typeface="Times New Roman"/>
              </a:rPr>
              <a:t>SWIFT uses against Russia -&gt; Dollar-exit </a:t>
            </a:r>
            <a:endParaRPr sz="2400" dirty="0">
              <a:latin typeface="Times New Roman"/>
              <a:cs typeface="Times New Roman"/>
            </a:endParaRPr>
          </a:p>
          <a:p>
            <a:pPr>
              <a:spcBef>
                <a:spcPts val="26"/>
              </a:spcBef>
              <a:buFont typeface="Times New Roman"/>
              <a:buAutoNum type="arabicParenR" startAt="5"/>
            </a:pPr>
            <a:endParaRPr sz="2400" dirty="0">
              <a:latin typeface="Times New Roman"/>
              <a:cs typeface="Times New Roman"/>
            </a:endParaRPr>
          </a:p>
          <a:p>
            <a:pPr marL="9048">
              <a:tabLst>
                <a:tab pos="195263" algn="l"/>
              </a:tabLst>
            </a:pPr>
            <a:r>
              <a:rPr lang="en-US" sz="2400" spc="-8" dirty="0">
                <a:latin typeface="Times New Roman"/>
                <a:cs typeface="Times New Roman"/>
              </a:rPr>
              <a:t>6) 2023 </a:t>
            </a:r>
            <a:r>
              <a:rPr sz="2400" spc="-8" dirty="0">
                <a:latin typeface="Times New Roman"/>
                <a:cs typeface="Times New Roman"/>
              </a:rPr>
              <a:t>US</a:t>
            </a:r>
            <a:r>
              <a:rPr sz="2400" dirty="0">
                <a:latin typeface="Times New Roman"/>
                <a:cs typeface="Times New Roman"/>
              </a:rPr>
              <a:t> interest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rates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Hike -&gt;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exporting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inflation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Economies</a:t>
            </a:r>
          </a:p>
          <a:p>
            <a:pPr marL="351949">
              <a:spcBef>
                <a:spcPts val="323"/>
              </a:spcBef>
            </a:pPr>
            <a:r>
              <a:rPr sz="2400" dirty="0">
                <a:latin typeface="Times New Roman"/>
                <a:cs typeface="Times New Roman"/>
              </a:rPr>
              <a:t>-&gt;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" dirty="0">
                <a:latin typeface="Times New Roman"/>
                <a:cs typeface="Times New Roman"/>
              </a:rPr>
              <a:t> more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open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 capital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market,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" dirty="0">
                <a:latin typeface="Times New Roman"/>
                <a:cs typeface="Times New Roman"/>
              </a:rPr>
              <a:t> more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damage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(currency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depreciation)</a:t>
            </a:r>
          </a:p>
          <a:p>
            <a:pPr marL="9525">
              <a:spcBef>
                <a:spcPts val="326"/>
              </a:spcBef>
              <a:tabLst>
                <a:tab pos="266224" algn="l"/>
              </a:tabLst>
            </a:pPr>
            <a:r>
              <a:rPr sz="2400" dirty="0">
                <a:latin typeface="Times New Roman"/>
                <a:cs typeface="Times New Roman"/>
              </a:rPr>
              <a:t>-	&gt;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lang="en-US" sz="2400" spc="-15" dirty="0">
                <a:latin typeface="Times New Roman"/>
                <a:cs typeface="Times New Roman"/>
              </a:rPr>
              <a:t>another </a:t>
            </a:r>
            <a:r>
              <a:rPr sz="2400" dirty="0">
                <a:latin typeface="Times New Roman"/>
                <a:cs typeface="Times New Roman"/>
              </a:rPr>
              <a:t>blow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financial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globalization</a:t>
            </a:r>
            <a:r>
              <a:rPr lang="en-US" sz="2400" dirty="0">
                <a:latin typeface="Times New Roman"/>
                <a:cs typeface="Times New Roman"/>
              </a:rPr>
              <a:t>;  dollar-Exit or avoiding dollars 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D759BB4-6EDA-E6F3-313B-40B3E439B38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0302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marL="0" algn="r" defTabSz="914400" rtl="0" eaLnBrk="1" latinLnBrk="1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altLang="ko-KR" smtClean="0"/>
              <a:pPr/>
              <a:t>2</a:t>
            </a:fld>
            <a:endParaRPr lang="ko-KR" altLang="en-US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B9661FDD-7B11-A353-F3B8-534FBBEE417F}"/>
              </a:ext>
            </a:extLst>
          </p:cNvPr>
          <p:cNvSpPr txBox="1">
            <a:spLocks/>
          </p:cNvSpPr>
          <p:nvPr/>
        </p:nvSpPr>
        <p:spPr>
          <a:xfrm>
            <a:off x="124691" y="5648510"/>
            <a:ext cx="11686308" cy="867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dirty="0">
                <a:latin typeface="Times New Roman" pitchFamily="18" charset="0"/>
                <a:sym typeface="Wingdings" panose="05000000000000000000" pitchFamily="2" charset="2"/>
              </a:rPr>
              <a:t> </a:t>
            </a:r>
            <a:r>
              <a:rPr lang="en-US" altLang="ko-KR" sz="2800" b="1" dirty="0">
                <a:latin typeface="Times New Roman" pitchFamily="18" charset="0"/>
              </a:rPr>
              <a:t>3 Key Themes in the Era of De-Globalization:</a:t>
            </a:r>
            <a:br>
              <a:rPr lang="en-US" altLang="ko-KR" sz="2000" b="1" dirty="0">
                <a:latin typeface="Times New Roman" pitchFamily="18" charset="0"/>
              </a:rPr>
            </a:br>
            <a:r>
              <a:rPr lang="en-US" altLang="ko-KR" sz="2400" b="1" dirty="0">
                <a:latin typeface="Times New Roman" pitchFamily="18" charset="0"/>
              </a:rPr>
              <a:t>New Role of the State, Changing GVC, and Geopolitics and New Technology Competition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998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97F992-6112-F459-E522-915E66CE8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73" y="353291"/>
            <a:ext cx="11215254" cy="53547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ko-KR" sz="20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Which are the most promising avenues for future research 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altLang="ko-KR" sz="2000" b="0" i="0" dirty="0">
              <a:solidFill>
                <a:srgbClr val="222222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R"/>
            </a:pPr>
            <a:r>
              <a:rPr lang="en-US" altLang="ko-KR" sz="2000" dirty="0">
                <a:latin typeface="Times New Roman" pitchFamily="18" charset="0"/>
              </a:rPr>
              <a:t>De-Globalization and the Return of the State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000" dirty="0">
                <a:latin typeface="Times New Roman" pitchFamily="18" charset="0"/>
              </a:rPr>
              <a:t>   -  return of industrial policy;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000" dirty="0">
                <a:latin typeface="Times New Roman" pitchFamily="18" charset="0"/>
              </a:rPr>
              <a:t>   -  more weight to stakeholder capitalism vs. shareholder capitalism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ko-KR" sz="2000" dirty="0">
              <a:latin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R" startAt="2"/>
            </a:pPr>
            <a:r>
              <a:rPr lang="en-US" altLang="ko-KR" sz="2000" dirty="0">
                <a:latin typeface="Times New Roman" pitchFamily="18" charset="0"/>
              </a:rPr>
              <a:t>Changing GVC;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000" dirty="0">
                <a:solidFill>
                  <a:srgbClr val="222222"/>
                </a:solidFill>
                <a:latin typeface="Times New Roman" pitchFamily="18" charset="0"/>
              </a:rPr>
              <a:t>     -- efficiency vs. resiliency in GVC re-shaping</a:t>
            </a:r>
            <a:endParaRPr lang="en-US" altLang="ko-KR" sz="200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000" dirty="0">
                <a:latin typeface="Times New Roman" pitchFamily="18" charset="0"/>
              </a:rPr>
              <a:t>     --  reshoring, nearshoring, friend-shoring, </a:t>
            </a:r>
            <a:r>
              <a:rPr lang="en-US" altLang="ko-KR" sz="2000" dirty="0" err="1">
                <a:latin typeface="Times New Roman" pitchFamily="18" charset="0"/>
              </a:rPr>
              <a:t>etc</a:t>
            </a:r>
            <a:r>
              <a:rPr lang="en-US" altLang="ko-KR" sz="2000" dirty="0">
                <a:latin typeface="Times New Roman" pitchFamily="18" charset="0"/>
              </a:rPr>
              <a:t> ;</a:t>
            </a:r>
            <a:r>
              <a:rPr lang="en-US" altLang="ko-KR" sz="2000" i="0" dirty="0">
                <a:solidFill>
                  <a:srgbClr val="222222"/>
                </a:solidFill>
                <a:effectLst/>
                <a:latin typeface="Times New Roman" pitchFamily="18" charset="0"/>
              </a:rPr>
              <a:t> - return to manufacturing with more digitalization.</a:t>
            </a:r>
            <a:endParaRPr lang="en-US" altLang="ko-KR" sz="2000" dirty="0">
              <a:latin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000" dirty="0">
                <a:latin typeface="Times New Roman" pitchFamily="18" charset="0"/>
              </a:rPr>
              <a:t>      --  Exit  China to</a:t>
            </a:r>
            <a:r>
              <a:rPr lang="ko-KR" altLang="en-US" sz="2000" dirty="0">
                <a:latin typeface="Times New Roman" pitchFamily="18" charset="0"/>
              </a:rPr>
              <a:t> </a:t>
            </a:r>
            <a:r>
              <a:rPr lang="en-US" altLang="ko-KR" sz="2000" dirty="0">
                <a:latin typeface="Times New Roman" pitchFamily="18" charset="0"/>
              </a:rPr>
              <a:t>enter Vietnam, Mexico, India, Brazil </a:t>
            </a:r>
            <a:r>
              <a:rPr lang="en-US" altLang="ko-KR" sz="2000" dirty="0" err="1">
                <a:latin typeface="Times New Roman" pitchFamily="18" charset="0"/>
              </a:rPr>
              <a:t>etc</a:t>
            </a:r>
            <a:endParaRPr lang="en-US" altLang="ko-KR" sz="2000" dirty="0">
              <a:latin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ko-KR" sz="2000" dirty="0">
              <a:latin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000" dirty="0">
                <a:latin typeface="Times New Roman" pitchFamily="18" charset="0"/>
              </a:rPr>
              <a:t> 3)   Geopolitics and Changing Landscape in Technology Competition; also related to changing GVC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000" dirty="0">
                <a:latin typeface="Times New Roman" pitchFamily="18" charset="0"/>
              </a:rPr>
              <a:t>           </a:t>
            </a:r>
            <a:r>
              <a:rPr lang="en-US" altLang="ko-KR" sz="2000" dirty="0" err="1">
                <a:latin typeface="Times New Roman" pitchFamily="18" charset="0"/>
              </a:rPr>
              <a:t>esp</a:t>
            </a:r>
            <a:r>
              <a:rPr lang="en-US" altLang="ko-KR" sz="2000" dirty="0">
                <a:latin typeface="Times New Roman" pitchFamily="18" charset="0"/>
              </a:rPr>
              <a:t> semi-conductors;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ko-KR" sz="2000" dirty="0">
              <a:latin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000" dirty="0">
                <a:latin typeface="Times New Roman" pitchFamily="18" charset="0"/>
              </a:rPr>
              <a:t>  4) Causes of Inequality and policy responses: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000" dirty="0">
                <a:latin typeface="Times New Roman" pitchFamily="18" charset="0"/>
              </a:rPr>
              <a:t>    inequality caused by financialization ( and globalization) not by tech changes in the long run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ko-KR" sz="2000" dirty="0">
              <a:latin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5795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97F992-6112-F459-E522-915E66CE8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346364"/>
            <a:ext cx="10993582" cy="618605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Which are the main gaps/shortcomings within our research community?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ko-KR" sz="18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1) recognition of this important and radical changes in the global economy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a) countries and firms are to seek new model of growth and the state 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a new mode of growth integrated with welfare/wellbeing; inclusive growth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ko-KR" sz="1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ko-KR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relying more on domestically available resources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2) Diverse modes of growth for latecomers, not just manufacturing but also services, resources-based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a) </a:t>
            </a: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 Asian mode:  Short Cycle (IT) manufacturing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b) Short cycle (IT) service/SW  : </a:t>
            </a:r>
            <a:r>
              <a:rPr lang="en-US" altLang="ko-K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India,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c) High value-added, export-oriented  Resource-based Development: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ko-K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cocoa -&gt; coffee; grapes </a:t>
            </a: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wines; milk -&gt; cheese</a:t>
            </a:r>
            <a:endParaRPr lang="en-US" altLang="ko-K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d) Some combination or some sequencing of the above ,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</a:pP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ko-K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large country like India:  Russia, Brazil , S Africa: BRICS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altLang="ko-KR" sz="1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What is the relationship between us and mainstream economics?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ko-KR" sz="1800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o-KR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ko-KR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mainstream: globalization as something good;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now changing quickly; even paper on the virtues of industrial policy in AER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b) we: research on Industrial policy: lagging in terms of rigorous research addressing causality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c) common research topics; </a:t>
            </a:r>
            <a:r>
              <a:rPr lang="en-US" altLang="ko-K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GVC, Inequalities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d) need more research integrating macro, </a:t>
            </a:r>
            <a:r>
              <a:rPr lang="en-US" altLang="ko-K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meso</a:t>
            </a:r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(sectors, regions),  micro levels which is where we can distinguish</a:t>
            </a:r>
            <a:endParaRPr lang="ko-KR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65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97F992-6112-F459-E522-915E66CE8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481" y="342552"/>
            <a:ext cx="11769437" cy="257694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400" b="1" dirty="0">
                <a:solidFill>
                  <a:srgbClr val="222222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ko-KR" sz="24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What is the relationship between our research community and evolutionary economics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400" b="1" dirty="0">
                <a:solidFill>
                  <a:srgbClr val="222222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ko-KR" sz="24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(fruitful, neutral, disruptive)?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ko-KR" sz="2400" dirty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4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   </a:t>
            </a:r>
            <a:r>
              <a:rPr lang="en-US" altLang="ko-KR" sz="240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 on GVC increasing and booming: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--Integrating the two literatures, </a:t>
            </a:r>
            <a:r>
              <a:rPr lang="en-GB" altLang="ko-KR" sz="24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GVC and Innovation systems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altLang="ko-KR" sz="24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=&gt;to explore Interface between GVC and Innovation systems</a:t>
            </a: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ko-KR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ko-KR" altLang="en-US" sz="2400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CB366F6B-D032-E01F-082D-948C1CB5CDDF}"/>
              </a:ext>
            </a:extLst>
          </p:cNvPr>
          <p:cNvSpPr txBox="1">
            <a:spLocks/>
          </p:cNvSpPr>
          <p:nvPr/>
        </p:nvSpPr>
        <p:spPr>
          <a:xfrm>
            <a:off x="997527" y="3149889"/>
            <a:ext cx="10515600" cy="1006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ko-KR" alt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7A0DC0-0E19-60EB-D7C3-F32671A6FAFF}"/>
              </a:ext>
            </a:extLst>
          </p:cNvPr>
          <p:cNvSpPr txBox="1"/>
          <p:nvPr/>
        </p:nvSpPr>
        <p:spPr>
          <a:xfrm>
            <a:off x="429490" y="2963514"/>
            <a:ext cx="1148541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Some</a:t>
            </a:r>
            <a:r>
              <a:rPr lang="ko-KR" altLang="en-US" sz="2000" dirty="0"/>
              <a:t> </a:t>
            </a:r>
            <a:r>
              <a:rPr lang="en-US" altLang="ko-KR" sz="2000" dirty="0"/>
              <a:t>opinion that innovation system framework: somewhat biased toward domestic dimensions: =&gt; Fundamental Question raised by Lundvall at </a:t>
            </a:r>
            <a:r>
              <a:rPr lang="en-US" altLang="ko-KR" sz="2000" dirty="0" err="1"/>
              <a:t>Globelics</a:t>
            </a:r>
            <a:r>
              <a:rPr lang="en-US" altLang="ko-KR" sz="2000" dirty="0"/>
              <a:t> (2015, Cuba ) attended by </a:t>
            </a:r>
            <a:r>
              <a:rPr lang="en-US" altLang="ko-KR" sz="2000" dirty="0" err="1"/>
              <a:t>Gereffi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        “We have 2 choices” </a:t>
            </a:r>
          </a:p>
          <a:p>
            <a:pPr marL="0" indent="0">
              <a:buNone/>
            </a:pPr>
            <a:r>
              <a:rPr lang="en-US" altLang="ko-KR" sz="2000" dirty="0"/>
              <a:t>Choice 1) </a:t>
            </a:r>
          </a:p>
          <a:p>
            <a:pPr marL="0" indent="0">
              <a:buNone/>
            </a:pPr>
            <a:r>
              <a:rPr lang="en-US" altLang="ko-KR" sz="2000" dirty="0"/>
              <a:t>Should emerging countries follow comparative advantage  </a:t>
            </a:r>
          </a:p>
          <a:p>
            <a:pPr marL="0" indent="0">
              <a:buNone/>
            </a:pPr>
            <a:r>
              <a:rPr lang="en-US" altLang="ko-KR" sz="2000" dirty="0"/>
              <a:t>  while their firms make attempts to upgrade through GVC.</a:t>
            </a:r>
          </a:p>
          <a:p>
            <a:pPr marL="0" indent="0">
              <a:buNone/>
            </a:pPr>
            <a:r>
              <a:rPr lang="en-US" altLang="ko-KR" sz="2000" dirty="0"/>
              <a:t>Choice 2) </a:t>
            </a:r>
          </a:p>
          <a:p>
            <a:pPr marL="0" indent="0">
              <a:buNone/>
            </a:pPr>
            <a:r>
              <a:rPr lang="en-US" altLang="ko-KR" sz="2000" dirty="0"/>
              <a:t>  Or should they engage in active trade and industrial policy </a:t>
            </a:r>
          </a:p>
          <a:p>
            <a:pPr marL="0" indent="0">
              <a:buNone/>
            </a:pPr>
            <a:r>
              <a:rPr lang="en-US" altLang="ko-KR" sz="2000" dirty="0"/>
              <a:t>   to promote specific sectors with bigger learning opportunities –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6434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C433CC-131B-8AC3-D8A7-81F0E36E5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034"/>
            <a:ext cx="10515600" cy="1214293"/>
          </a:xfrm>
        </p:spPr>
        <p:txBody>
          <a:bodyPr>
            <a:noAutofit/>
          </a:bodyPr>
          <a:lstStyle/>
          <a:p>
            <a:pPr algn="ctr" fontAlgn="base"/>
            <a:r>
              <a:rPr lang="en-US" altLang="ko-KR" sz="2000" b="0" i="0" dirty="0">
                <a:solidFill>
                  <a:srgbClr val="2B2B2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European J of Dev. Research (June 2018): SPECIAL ISSUE </a:t>
            </a:r>
            <a:br>
              <a:rPr lang="en-US" altLang="ko-KR" sz="2000" b="0" i="0" dirty="0">
                <a:solidFill>
                  <a:srgbClr val="2B2B2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000" b="0" i="0" dirty="0">
                <a:solidFill>
                  <a:srgbClr val="2B2B2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Innovation systems in the era of global value chains.</a:t>
            </a:r>
            <a:br>
              <a:rPr lang="en-US" altLang="ko-KR" sz="2000" b="0" i="0" dirty="0">
                <a:solidFill>
                  <a:srgbClr val="2B2B2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Guest Editors: P.  Sampath, R. </a:t>
            </a:r>
            <a:r>
              <a:rPr lang="en-US" altLang="ko-KR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Lema</a:t>
            </a:r>
            <a:r>
              <a:rPr lang="en-US" altLang="ko-KR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ko-KR" sz="20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R.Rabellotti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8251433-7966-2A01-0D51-DE0D596D3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1413597"/>
            <a:ext cx="10771909" cy="4978112"/>
          </a:xfrm>
        </p:spPr>
        <p:txBody>
          <a:bodyPr>
            <a:noAutofit/>
          </a:bodyPr>
          <a:lstStyle/>
          <a:p>
            <a:pPr indent="0" algn="l" fontAlgn="base">
              <a:lnSpc>
                <a:spcPct val="120000"/>
              </a:lnSpc>
              <a:spcBef>
                <a:spcPts val="0"/>
              </a:spcBef>
            </a:pP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special issue looks at how combining global value chain and innovation system approaches can help to understand the possible trajectories that learning and innovation can take in developing countries. </a:t>
            </a:r>
          </a:p>
          <a:p>
            <a:pPr indent="0" algn="l" fontAlgn="base">
              <a:lnSpc>
                <a:spcPct val="120000"/>
              </a:lnSpc>
              <a:spcBef>
                <a:spcPts val="0"/>
              </a:spcBef>
            </a:pP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Guest editors introduce the notion of the co-evolution of global value chains and innovation systems and outline a framework for investigating the interaction between the two in a dynamic perspective with multiple trajectories. </a:t>
            </a:r>
          </a:p>
          <a:p>
            <a:pPr indent="0" algn="l" fontAlgn="base">
              <a:lnSpc>
                <a:spcPct val="120000"/>
              </a:lnSpc>
              <a:spcBef>
                <a:spcPts val="0"/>
              </a:spcBef>
            </a:pP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some cases, there is an improvement in local innovation capabilities with potentially positive effects on overall competitiveness, 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18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while in others, little progress or even a loss of previous innovation capacity.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US" altLang="ko-KR" sz="18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Articles by:</a:t>
            </a:r>
            <a:b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Fagerberg, Lundvall &amp;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Srholec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     Humphrey, Ding, Fujita,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Hioki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Kimura; 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Park &amp;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Gachukia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Fransen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Bhaduri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Knorringa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   </a:t>
            </a:r>
            <a:r>
              <a:rPr lang="en-US" altLang="ko-KR" sz="18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Tajoli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Felice;         Lee, Szapiro &amp; Mao; 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Pietrobelli &amp;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Staritz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  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Keijser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Iizuka;  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Haakonsson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Slepniov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      Sampath &amp; Vallejo;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Jurowetzki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Lema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Lundvall;   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DeMarchi</a:t>
            </a:r>
            <a:r>
              <a:rPr lang="en-US" altLang="ko-K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Giuliani &amp; </a:t>
            </a:r>
            <a:r>
              <a:rPr lang="en-US" altLang="ko-K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Rabellotti</a:t>
            </a:r>
            <a:endParaRPr lang="en-US" altLang="ko-KR" sz="18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fontAlgn="base">
              <a:lnSpc>
                <a:spcPct val="120000"/>
              </a:lnSpc>
              <a:spcBef>
                <a:spcPts val="0"/>
              </a:spcBef>
              <a:buNone/>
            </a:pPr>
            <a:endParaRPr lang="en-US" altLang="ko-KR" sz="18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fontAlgn="base">
              <a:lnSpc>
                <a:spcPct val="120000"/>
              </a:lnSpc>
              <a:spcBef>
                <a:spcPts val="0"/>
              </a:spcBef>
              <a:buNone/>
            </a:pPr>
            <a:endParaRPr lang="en-US" altLang="ko-KR" sz="18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endParaRPr lang="ko-KR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2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44732" y="2104008"/>
            <a:ext cx="10515600" cy="2947386"/>
          </a:xfrm>
        </p:spPr>
        <p:txBody>
          <a:bodyPr>
            <a:normAutofit/>
          </a:bodyPr>
          <a:lstStyle/>
          <a:p>
            <a:pPr algn="ctr"/>
            <a:r>
              <a:rPr lang="en-US" altLang="ko-KR" dirty="0"/>
              <a:t>Thank you!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/>
              <a:t>(www.keunlee.com)</a:t>
            </a:r>
            <a:br>
              <a:rPr lang="en-US" altLang="ko-KR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4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933</Words>
  <Application>Microsoft Office PowerPoint</Application>
  <PresentationFormat>와이드스크린</PresentationFormat>
  <Paragraphs>86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YD윤고딕 330</vt:lpstr>
      <vt:lpstr>맑은 고딕</vt:lpstr>
      <vt:lpstr>Arial</vt:lpstr>
      <vt:lpstr>Times New Roman</vt:lpstr>
      <vt:lpstr>Wingdings</vt:lpstr>
      <vt:lpstr>Office 테마</vt:lpstr>
      <vt:lpstr>Globalization to De-Globalization:  Some Reflections from a Latecomer Perspective</vt:lpstr>
      <vt:lpstr>Series of Moments toward De-Globalization</vt:lpstr>
      <vt:lpstr>PowerPoint 프레젠테이션</vt:lpstr>
      <vt:lpstr>PowerPoint 프레젠테이션</vt:lpstr>
      <vt:lpstr>PowerPoint 프레젠테이션</vt:lpstr>
      <vt:lpstr>European J of Dev. Research (June 2018): SPECIAL ISSUE  – Innovation systems in the era of global value chains. Guest Editors: P.  Sampath, R. Lema and R.Rabellotti</vt:lpstr>
      <vt:lpstr>Thank you!  (www.keunlee.com)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 Kevin</dc:creator>
  <cp:lastModifiedBy>Lee Kevin</cp:lastModifiedBy>
  <cp:revision>12</cp:revision>
  <dcterms:created xsi:type="dcterms:W3CDTF">2023-09-06T14:03:12Z</dcterms:created>
  <dcterms:modified xsi:type="dcterms:W3CDTF">2023-09-13T18:20:24Z</dcterms:modified>
</cp:coreProperties>
</file>