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FBD290-0843-4324-9AD2-8F449F134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C51651-C9D9-4EA2-96FC-4FA4A3844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0B9E33-2428-480D-862A-87772945E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BEADF2-EC23-4557-ACFF-B21D098E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10077D-385F-4097-93C3-B5F8C3F0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98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718E40-4671-41EF-A6B7-EF46256CA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B2FD01-9CEA-4D38-A0E6-826F8051F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7D875B-37E1-46EB-AC52-1064179F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9523A4-9B36-4C94-84B5-035BEC3FD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753683-7729-4C05-8EB9-228B01CDB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56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6C9EF9A-8BB5-4D34-86AB-2C93B84BB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918C9C-1EE1-4086-AFC2-98A97665F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A21865-1F60-4A30-ADC0-14E86A85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75F011-DB65-403C-BD54-BE629E21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444004-CA97-4D85-AE67-7E627EF8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63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506AC-C005-46D3-8CDC-E652EE30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D5683B-9E7D-4C43-8444-4C89E5877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15DC67-8FE4-4CDC-A341-D054AF2B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DD0BA4-78AF-40C5-B3F7-A5A21CE1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9CD1CE-79F5-46AD-B1B1-9DE276DB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59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1D3EF-4418-4339-BC8F-351C9BB5E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09C048-1076-4642-9C99-4ECD3E204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7F078A-245C-4B18-AB7E-6A589AAD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AAACC3-772B-4342-92FB-BAD4BA6B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504CBE-C7D6-4BC6-98D0-086FA1A97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67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30770D-4C05-4080-84DA-88C70DC1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2C7037-F69A-4BF4-8C26-783AA367A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AB3DF6-51D6-4079-BF2B-FEC029889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E4A473-A8E8-48C0-B42B-D8397CDED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5445E4-78CD-4175-82F5-19577113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7FB4C7-9A52-4E94-BA88-A41CBDDE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14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2AB499-E0F6-4D18-AAB1-9A2CECDC7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12376A-A9AB-4E55-B661-989A9BB13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FFB83F-258E-4480-9CA5-20AD04F23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05F8E5-89C7-4A99-9A9B-32D0C4128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8759B70-778D-477E-9B20-3DF015F721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985DC5-0A95-4F88-90F5-B5473E0C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BCE67C4-A56C-4CD8-A119-328B5938F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3384F0-5046-4446-AD1B-518DB06D9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40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FCAB9A-0B7D-4841-BF37-064AD7D3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16E0449-5DC3-47A5-B286-5A4B2F1A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CCFB55D-8199-46D6-A460-037119E8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E89553-A88B-45BA-A127-04D9EFC2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26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016208D-985C-4515-B0E1-D06461E42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EFE147E-DD69-446F-8770-CA765351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70E4989-A845-476A-BFE4-54714D61D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91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B9DECA-659F-41D0-92E9-F1A6DFCD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BACB20-5026-4CAE-B7C6-F861A75F8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8CC953-5242-4263-9506-4DB61A16F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4F4613-68C8-4832-BD4D-28536A47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6AF990-0030-4CC8-8BD0-D0EE656E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B28813-77F0-4621-B10A-B34EC72D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68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A8EA6B-F0C3-49A7-8A00-3ABA2D90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BEBFDF9-B1CF-4897-8653-1AC60F4BD5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52563B-CFF6-427C-B7F0-CB8D89396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1027C3-B04D-44FB-A494-03DB63313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6A809B-0723-4502-8579-E2C9C441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9C95D5-AFB6-42E3-8B32-B44408F7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59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E9C124-602B-45D6-BDEE-429B6418D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356A26-42B7-409C-BB36-D8C32D645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DA46A4-EA72-495D-96ED-2E054C7A5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37593-4E5C-44F2-928E-F0E019A4B122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CD7E99-E643-4356-9D79-9FA2C5FE4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9AE174-5DCF-4581-8896-9E7AD14C7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B24E1-D315-47EA-A30B-4B7DFD97D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6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6A5B3-3B3D-449B-B06E-818AE614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EB11FE-35BE-4B35-8D21-E065123DC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 err="1"/>
              <a:t>Economics</a:t>
            </a:r>
            <a:r>
              <a:rPr lang="fr-FR" b="1" dirty="0"/>
              <a:t> of innovation (</a:t>
            </a:r>
            <a:r>
              <a:rPr lang="fr-FR" b="1" dirty="0" err="1"/>
              <a:t>sustainability</a:t>
            </a:r>
            <a:r>
              <a:rPr lang="fr-FR" b="1" dirty="0"/>
              <a:t>): </a:t>
            </a:r>
          </a:p>
          <a:p>
            <a:pPr marL="0" indent="0" algn="ctr">
              <a:buNone/>
            </a:pPr>
            <a:r>
              <a:rPr lang="fr-FR" b="1" dirty="0" err="1"/>
              <a:t>Where</a:t>
            </a:r>
            <a:r>
              <a:rPr lang="fr-FR" b="1" dirty="0"/>
              <a:t> are </a:t>
            </a:r>
            <a:r>
              <a:rPr lang="fr-FR" b="1"/>
              <a:t>we, </a:t>
            </a:r>
            <a:r>
              <a:rPr lang="fr-FR" b="1" dirty="0"/>
              <a:t>how </a:t>
            </a:r>
            <a:r>
              <a:rPr lang="fr-FR" b="1" dirty="0" err="1"/>
              <a:t>did</a:t>
            </a:r>
            <a:r>
              <a:rPr lang="fr-FR" b="1" dirty="0"/>
              <a:t> </a:t>
            </a:r>
            <a:r>
              <a:rPr lang="fr-FR" b="1" dirty="0" err="1"/>
              <a:t>we</a:t>
            </a:r>
            <a:r>
              <a:rPr lang="fr-FR" b="1" dirty="0"/>
              <a:t> </a:t>
            </a:r>
            <a:r>
              <a:rPr lang="fr-FR" b="1" dirty="0" err="1"/>
              <a:t>get</a:t>
            </a:r>
            <a:r>
              <a:rPr lang="fr-FR" b="1" dirty="0"/>
              <a:t> </a:t>
            </a:r>
            <a:r>
              <a:rPr lang="fr-FR" b="1" dirty="0" err="1"/>
              <a:t>there</a:t>
            </a:r>
            <a:r>
              <a:rPr lang="fr-FR" b="1" dirty="0"/>
              <a:t>, and </a:t>
            </a:r>
            <a:r>
              <a:rPr lang="fr-FR" b="1" dirty="0" err="1"/>
              <a:t>where</a:t>
            </a:r>
            <a:r>
              <a:rPr lang="fr-FR" b="1" dirty="0"/>
              <a:t> are </a:t>
            </a:r>
            <a:r>
              <a:rPr lang="fr-FR" b="1" dirty="0" err="1"/>
              <a:t>we</a:t>
            </a:r>
            <a:r>
              <a:rPr lang="fr-FR" b="1" dirty="0"/>
              <a:t> </a:t>
            </a:r>
            <a:r>
              <a:rPr lang="fr-FR" b="1" dirty="0" err="1"/>
              <a:t>heading</a:t>
            </a:r>
            <a:r>
              <a:rPr lang="fr-FR" b="1" dirty="0"/>
              <a:t>? Milan, 13-15 Sept 2023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Caveats</a:t>
            </a:r>
            <a:r>
              <a:rPr lang="fr-FR" dirty="0"/>
              <a:t>: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personal</a:t>
            </a:r>
            <a:r>
              <a:rPr lang="fr-FR" dirty="0"/>
              <a:t> perception </a:t>
            </a:r>
          </a:p>
          <a:p>
            <a:pPr marL="0" indent="0">
              <a:buNone/>
            </a:pPr>
            <a:r>
              <a:rPr lang="fr-FR" dirty="0"/>
              <a:t>- not </a:t>
            </a:r>
            <a:r>
              <a:rPr lang="fr-FR" dirty="0" err="1"/>
              <a:t>too</a:t>
            </a:r>
            <a:r>
              <a:rPr lang="fr-FR" dirty="0"/>
              <a:t> </a:t>
            </a:r>
            <a:r>
              <a:rPr lang="fr-FR" dirty="0" err="1"/>
              <a:t>scientific</a:t>
            </a:r>
            <a:r>
              <a:rPr lang="fr-FR" dirty="0"/>
              <a:t> </a:t>
            </a:r>
          </a:p>
          <a:p>
            <a:pPr>
              <a:buFontTx/>
              <a:buChar char="-"/>
            </a:pPr>
            <a:r>
              <a:rPr lang="fr-FR" dirty="0"/>
              <a:t>not a </a:t>
            </a:r>
            <a:r>
              <a:rPr lang="fr-FR" dirty="0" err="1"/>
              <a:t>paper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dirty="0"/>
              <a:t>, more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(</a:t>
            </a:r>
            <a:r>
              <a:rPr lang="fr-FR" dirty="0" err="1"/>
              <a:t>maybe</a:t>
            </a:r>
            <a:r>
              <a:rPr lang="fr-FR" dirty="0"/>
              <a:t> </a:t>
            </a:r>
            <a:r>
              <a:rPr lang="fr-FR" dirty="0" err="1"/>
              <a:t>too</a:t>
            </a:r>
            <a:r>
              <a:rPr lang="fr-FR" dirty="0"/>
              <a:t> self </a:t>
            </a:r>
            <a:r>
              <a:rPr lang="fr-FR" dirty="0" err="1"/>
              <a:t>centred</a:t>
            </a:r>
            <a:r>
              <a:rPr lang="fr-FR" dirty="0"/>
              <a:t>!)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F60959C-260E-461E-97FF-636A8B31820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437472" y="595788"/>
            <a:ext cx="5760720" cy="86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5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6A5B3-3B3D-449B-B06E-818AE614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Sustainability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EB11FE-35BE-4B35-8D21-E065123DC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 err="1"/>
              <a:t>Which</a:t>
            </a:r>
            <a:r>
              <a:rPr lang="fr-FR" dirty="0"/>
              <a:t> are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promising</a:t>
            </a:r>
            <a:r>
              <a:rPr lang="fr-FR" dirty="0"/>
              <a:t> avenues for </a:t>
            </a:r>
            <a:r>
              <a:rPr lang="fr-FR" dirty="0" err="1"/>
              <a:t>research</a:t>
            </a:r>
            <a:r>
              <a:rPr lang="fr-FR" dirty="0"/>
              <a:t>? </a:t>
            </a:r>
          </a:p>
          <a:p>
            <a:pPr>
              <a:buFontTx/>
              <a:buChar char="-"/>
            </a:pPr>
            <a:r>
              <a:rPr lang="fr-FR" dirty="0" err="1"/>
              <a:t>Which</a:t>
            </a:r>
            <a:r>
              <a:rPr lang="fr-FR" dirty="0"/>
              <a:t> are the main gaps/</a:t>
            </a:r>
            <a:r>
              <a:rPr lang="fr-FR" dirty="0" err="1"/>
              <a:t>shortcomings</a:t>
            </a:r>
            <a:r>
              <a:rPr lang="fr-FR" dirty="0"/>
              <a:t> ?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Overview</a:t>
            </a:r>
            <a:r>
              <a:rPr lang="fr-FR" dirty="0"/>
              <a:t> at 3 </a:t>
            </a:r>
            <a:r>
              <a:rPr lang="fr-FR" dirty="0" err="1"/>
              <a:t>levels</a:t>
            </a:r>
            <a:r>
              <a:rPr lang="fr-FR" dirty="0"/>
              <a:t>:</a:t>
            </a:r>
          </a:p>
          <a:p>
            <a:pPr>
              <a:buFontTx/>
              <a:buChar char="-"/>
            </a:pPr>
            <a:r>
              <a:rPr lang="fr-FR" dirty="0" err="1"/>
              <a:t>Supply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 – </a:t>
            </a:r>
            <a:r>
              <a:rPr lang="fr-FR" dirty="0" err="1"/>
              <a:t>firms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Demand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 – </a:t>
            </a:r>
            <a:r>
              <a:rPr lang="fr-FR" dirty="0" err="1"/>
              <a:t>individuals</a:t>
            </a:r>
            <a:r>
              <a:rPr lang="fr-FR" dirty="0"/>
              <a:t>/</a:t>
            </a:r>
            <a:r>
              <a:rPr lang="fr-FR" dirty="0" err="1"/>
              <a:t>households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Location – smart </a:t>
            </a:r>
            <a:r>
              <a:rPr lang="fr-FR" dirty="0" err="1"/>
              <a:t>cities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465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6A5B3-3B3D-449B-B06E-818AE614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Supply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 – </a:t>
            </a:r>
            <a:r>
              <a:rPr lang="fr-FR" dirty="0" err="1"/>
              <a:t>firms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EB11FE-35BE-4B35-8D21-E065123DC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err="1"/>
              <a:t>Whole</a:t>
            </a:r>
            <a:r>
              <a:rPr lang="fr-FR" dirty="0"/>
              <a:t> issue in the </a:t>
            </a:r>
            <a:r>
              <a:rPr lang="fr-FR" dirty="0" err="1"/>
              <a:t>academic</a:t>
            </a:r>
            <a:r>
              <a:rPr lang="fr-FR" dirty="0"/>
              <a:t> </a:t>
            </a:r>
            <a:r>
              <a:rPr lang="fr-FR" dirty="0" err="1"/>
              <a:t>literature</a:t>
            </a:r>
            <a:r>
              <a:rPr lang="fr-FR" dirty="0"/>
              <a:t>, </a:t>
            </a:r>
            <a:r>
              <a:rPr lang="fr-FR" dirty="0" err="1"/>
              <a:t>also</a:t>
            </a:r>
            <a:r>
              <a:rPr lang="fr-FR" dirty="0"/>
              <a:t> at the </a:t>
            </a:r>
            <a:r>
              <a:rPr lang="fr-FR" dirty="0" err="1"/>
              <a:t>societal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, as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(</a:t>
            </a:r>
            <a:r>
              <a:rPr lang="fr-FR" dirty="0" err="1"/>
              <a:t>still</a:t>
            </a:r>
            <a:r>
              <a:rPr lang="fr-FR" dirty="0"/>
              <a:t>) </a:t>
            </a:r>
            <a:r>
              <a:rPr lang="fr-FR" dirty="0" err="1"/>
              <a:t>clear</a:t>
            </a:r>
            <a:r>
              <a:rPr lang="fr-FR" dirty="0"/>
              <a:t> </a:t>
            </a:r>
            <a:r>
              <a:rPr lang="fr-FR" dirty="0" err="1"/>
              <a:t>whether</a:t>
            </a:r>
            <a:r>
              <a:rPr lang="fr-FR" dirty="0"/>
              <a:t> </a:t>
            </a:r>
            <a:r>
              <a:rPr lang="fr-FR" dirty="0" err="1"/>
              <a:t>sustainability</a:t>
            </a:r>
            <a:r>
              <a:rPr lang="fr-FR" dirty="0"/>
              <a:t> </a:t>
            </a:r>
            <a:r>
              <a:rPr lang="fr-FR" dirty="0" err="1"/>
              <a:t>aligns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long run </a:t>
            </a:r>
            <a:r>
              <a:rPr lang="fr-FR" dirty="0" err="1"/>
              <a:t>economic</a:t>
            </a:r>
            <a:r>
              <a:rPr lang="fr-FR" dirty="0"/>
              <a:t> </a:t>
            </a:r>
            <a:r>
              <a:rPr lang="fr-FR" dirty="0" err="1"/>
              <a:t>growth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Growing </a:t>
            </a:r>
            <a:r>
              <a:rPr lang="fr-FR" dirty="0" err="1"/>
              <a:t>literature</a:t>
            </a:r>
            <a:r>
              <a:rPr lang="fr-FR" dirty="0"/>
              <a:t> on </a:t>
            </a:r>
            <a:r>
              <a:rPr lang="fr-FR" dirty="0" err="1"/>
              <a:t>eco</a:t>
            </a:r>
            <a:r>
              <a:rPr lang="fr-FR" dirty="0"/>
              <a:t>-innovation (</a:t>
            </a:r>
            <a:r>
              <a:rPr lang="fr-FR" dirty="0" err="1"/>
              <a:t>maybe</a:t>
            </a:r>
            <a:r>
              <a:rPr lang="fr-FR" dirty="0"/>
              <a:t> a </a:t>
            </a:r>
            <a:r>
              <a:rPr lang="fr-FR" dirty="0" err="1"/>
              <a:t>way</a:t>
            </a:r>
            <a:r>
              <a:rPr lang="fr-FR" dirty="0"/>
              <a:t> of </a:t>
            </a:r>
            <a:r>
              <a:rPr lang="fr-FR" dirty="0" err="1"/>
              <a:t>reconciliation</a:t>
            </a:r>
            <a:r>
              <a:rPr lang="fr-FR" dirty="0"/>
              <a:t>?)</a:t>
            </a:r>
          </a:p>
          <a:p>
            <a:pPr>
              <a:buFontTx/>
              <a:buChar char="-"/>
            </a:pPr>
            <a:r>
              <a:rPr lang="fr-FR" dirty="0"/>
              <a:t>Porter </a:t>
            </a:r>
            <a:r>
              <a:rPr lang="fr-FR" dirty="0" err="1"/>
              <a:t>hypothesis</a:t>
            </a:r>
            <a:r>
              <a:rPr lang="fr-FR" dirty="0"/>
              <a:t>: </a:t>
            </a:r>
            <a:r>
              <a:rPr lang="fr-FR" dirty="0" err="1"/>
              <a:t>virtuous</a:t>
            </a:r>
            <a:r>
              <a:rPr lang="fr-FR" dirty="0"/>
              <a:t> </a:t>
            </a:r>
            <a:r>
              <a:rPr lang="fr-FR" dirty="0" err="1"/>
              <a:t>circle</a:t>
            </a:r>
            <a:r>
              <a:rPr lang="fr-FR" dirty="0"/>
              <a:t>, as strict </a:t>
            </a:r>
            <a:r>
              <a:rPr lang="fr-FR" dirty="0" err="1"/>
              <a:t>environmental</a:t>
            </a:r>
            <a:r>
              <a:rPr lang="fr-FR" dirty="0"/>
              <a:t> </a:t>
            </a:r>
            <a:r>
              <a:rPr lang="fr-FR" dirty="0" err="1"/>
              <a:t>regulation</a:t>
            </a:r>
            <a:r>
              <a:rPr lang="fr-FR" dirty="0"/>
              <a:t> </a:t>
            </a:r>
            <a:r>
              <a:rPr lang="fr-FR" dirty="0" err="1"/>
              <a:t>both</a:t>
            </a:r>
            <a:r>
              <a:rPr lang="fr-FR" dirty="0"/>
              <a:t> have a positive impact on the </a:t>
            </a:r>
            <a:r>
              <a:rPr lang="fr-FR" dirty="0" err="1"/>
              <a:t>environment</a:t>
            </a:r>
            <a:r>
              <a:rPr lang="fr-FR" dirty="0"/>
              <a:t> but </a:t>
            </a:r>
            <a:r>
              <a:rPr lang="fr-FR" dirty="0" err="1"/>
              <a:t>also</a:t>
            </a:r>
            <a:r>
              <a:rPr lang="fr-FR" dirty="0"/>
              <a:t> on </a:t>
            </a:r>
            <a:r>
              <a:rPr lang="fr-FR" dirty="0" err="1"/>
              <a:t>economic</a:t>
            </a:r>
            <a:r>
              <a:rPr lang="fr-FR" dirty="0"/>
              <a:t> performances at the </a:t>
            </a:r>
            <a:r>
              <a:rPr lang="fr-FR" dirty="0" err="1"/>
              <a:t>firm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SBEJ 2019: </a:t>
            </a:r>
            <a:r>
              <a:rPr lang="fr-FR" dirty="0" err="1"/>
              <a:t>growth</a:t>
            </a:r>
            <a:r>
              <a:rPr lang="fr-FR" dirty="0"/>
              <a:t> of green gazelles &gt; </a:t>
            </a:r>
            <a:r>
              <a:rPr lang="fr-FR" dirty="0" err="1"/>
              <a:t>growth</a:t>
            </a:r>
            <a:r>
              <a:rPr lang="fr-FR" dirty="0"/>
              <a:t> of non green </a:t>
            </a:r>
            <a:r>
              <a:rPr lang="fr-FR" dirty="0" err="1"/>
              <a:t>counterparts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Gaps: </a:t>
            </a:r>
            <a:r>
              <a:rPr lang="fr-FR" dirty="0" err="1"/>
              <a:t>growing</a:t>
            </a:r>
            <a:r>
              <a:rPr lang="fr-FR" dirty="0"/>
              <a:t> </a:t>
            </a:r>
            <a:r>
              <a:rPr lang="fr-FR" dirty="0" err="1"/>
              <a:t>market</a:t>
            </a:r>
            <a:r>
              <a:rPr lang="fr-FR" dirty="0"/>
              <a:t> size ? </a:t>
            </a:r>
            <a:r>
              <a:rPr lang="fr-FR" dirty="0" err="1"/>
              <a:t>Derived</a:t>
            </a:r>
            <a:r>
              <a:rPr lang="fr-FR" dirty="0"/>
              <a:t> </a:t>
            </a:r>
            <a:r>
              <a:rPr lang="fr-FR" dirty="0" err="1"/>
              <a:t>demand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non green to green </a:t>
            </a:r>
            <a:r>
              <a:rPr lang="fr-FR" dirty="0" err="1"/>
              <a:t>firms</a:t>
            </a:r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543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7269C6-FD61-4CB6-ACE2-37C582C41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Demand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 – </a:t>
            </a:r>
            <a:r>
              <a:rPr lang="fr-FR" dirty="0" err="1"/>
              <a:t>individuals</a:t>
            </a:r>
            <a:r>
              <a:rPr lang="fr-FR" dirty="0"/>
              <a:t>/</a:t>
            </a:r>
            <a:r>
              <a:rPr lang="fr-FR" dirty="0" err="1"/>
              <a:t>households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4FEC87-B9D9-4298-B055-722896594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err="1"/>
              <a:t>Individuals</a:t>
            </a:r>
            <a:r>
              <a:rPr lang="fr-FR" dirty="0"/>
              <a:t> (</a:t>
            </a:r>
            <a:r>
              <a:rPr lang="fr-FR" dirty="0" err="1"/>
              <a:t>households</a:t>
            </a:r>
            <a:r>
              <a:rPr lang="fr-FR" dirty="0"/>
              <a:t>) can have a </a:t>
            </a:r>
            <a:r>
              <a:rPr lang="fr-FR" dirty="0" err="1"/>
              <a:t>role</a:t>
            </a:r>
            <a:r>
              <a:rPr lang="fr-FR" dirty="0"/>
              <a:t> in </a:t>
            </a:r>
            <a:r>
              <a:rPr lang="fr-FR" dirty="0" err="1"/>
              <a:t>shaping</a:t>
            </a:r>
            <a:r>
              <a:rPr lang="fr-FR" dirty="0"/>
              <a:t> </a:t>
            </a: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trajectories</a:t>
            </a:r>
            <a:r>
              <a:rPr lang="fr-FR" dirty="0"/>
              <a:t> </a:t>
            </a:r>
          </a:p>
          <a:p>
            <a:pPr>
              <a:buFontTx/>
              <a:buChar char="-"/>
            </a:pPr>
            <a:r>
              <a:rPr lang="fr-FR" dirty="0"/>
              <a:t>Not </a:t>
            </a:r>
            <a:r>
              <a:rPr lang="fr-FR" dirty="0" err="1"/>
              <a:t>only</a:t>
            </a:r>
            <a:r>
              <a:rPr lang="fr-FR" dirty="0"/>
              <a:t> a </a:t>
            </a:r>
            <a:r>
              <a:rPr lang="fr-FR" dirty="0" err="1"/>
              <a:t>matter</a:t>
            </a:r>
            <a:r>
              <a:rPr lang="fr-FR" dirty="0"/>
              <a:t> of </a:t>
            </a:r>
            <a:r>
              <a:rPr lang="fr-FR" dirty="0" err="1"/>
              <a:t>policies</a:t>
            </a:r>
            <a:r>
              <a:rPr lang="fr-FR" dirty="0"/>
              <a:t> / </a:t>
            </a:r>
            <a:r>
              <a:rPr lang="fr-FR" dirty="0" err="1"/>
              <a:t>supply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 </a:t>
            </a:r>
            <a:r>
              <a:rPr lang="fr-FR" dirty="0" err="1"/>
              <a:t>exclusively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Age, </a:t>
            </a:r>
            <a:r>
              <a:rPr lang="fr-FR" dirty="0" err="1"/>
              <a:t>education</a:t>
            </a:r>
            <a:r>
              <a:rPr lang="fr-FR" dirty="0"/>
              <a:t>, revenues, </a:t>
            </a:r>
            <a:r>
              <a:rPr lang="fr-FR" dirty="0" err="1"/>
              <a:t>neighborhood</a:t>
            </a:r>
            <a:r>
              <a:rPr lang="fr-FR" dirty="0"/>
              <a:t> and location </a:t>
            </a:r>
            <a:r>
              <a:rPr lang="fr-FR" dirty="0" err="1"/>
              <a:t>characteristics</a:t>
            </a:r>
            <a:r>
              <a:rPr lang="fr-FR" dirty="0"/>
              <a:t> (</a:t>
            </a:r>
            <a:r>
              <a:rPr lang="fr-FR" dirty="0" err="1"/>
              <a:t>econometrics</a:t>
            </a:r>
            <a:r>
              <a:rPr lang="fr-FR" dirty="0"/>
              <a:t> + </a:t>
            </a:r>
            <a:r>
              <a:rPr lang="fr-FR" dirty="0" err="1"/>
              <a:t>experimental</a:t>
            </a:r>
            <a:r>
              <a:rPr lang="fr-FR" dirty="0"/>
              <a:t> </a:t>
            </a:r>
            <a:r>
              <a:rPr lang="fr-FR" dirty="0" err="1"/>
              <a:t>economics</a:t>
            </a:r>
            <a:r>
              <a:rPr lang="fr-FR" dirty="0"/>
              <a:t>)</a:t>
            </a:r>
          </a:p>
          <a:p>
            <a:pPr>
              <a:buFontTx/>
              <a:buChar char="-"/>
            </a:pPr>
            <a:r>
              <a:rPr lang="fr-FR" dirty="0"/>
              <a:t>Energy Policy 2020: </a:t>
            </a:r>
            <a:r>
              <a:rPr lang="fr-FR" dirty="0" err="1"/>
              <a:t>comparing</a:t>
            </a:r>
            <a:r>
              <a:rPr lang="fr-FR" dirty="0"/>
              <a:t> </a:t>
            </a:r>
            <a:r>
              <a:rPr lang="fr-FR" dirty="0" err="1"/>
              <a:t>determinants</a:t>
            </a:r>
            <a:r>
              <a:rPr lang="fr-FR" dirty="0"/>
              <a:t> of </a:t>
            </a:r>
            <a:r>
              <a:rPr lang="fr-FR" dirty="0" err="1"/>
              <a:t>environmental</a:t>
            </a:r>
            <a:r>
              <a:rPr lang="fr-FR" dirty="0"/>
              <a:t> </a:t>
            </a:r>
            <a:r>
              <a:rPr lang="fr-FR" dirty="0" err="1"/>
              <a:t>choices</a:t>
            </a:r>
            <a:r>
              <a:rPr lang="fr-FR" dirty="0"/>
              <a:t> by </a:t>
            </a:r>
            <a:r>
              <a:rPr lang="fr-FR" dirty="0" err="1"/>
              <a:t>individuals</a:t>
            </a:r>
            <a:r>
              <a:rPr lang="fr-FR" dirty="0"/>
              <a:t> in smart </a:t>
            </a:r>
            <a:r>
              <a:rPr lang="fr-FR" dirty="0" err="1"/>
              <a:t>cities</a:t>
            </a:r>
            <a:r>
              <a:rPr lang="fr-FR" dirty="0"/>
              <a:t> vs non smart </a:t>
            </a:r>
            <a:r>
              <a:rPr lang="fr-FR" dirty="0" err="1"/>
              <a:t>cities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Individual</a:t>
            </a:r>
            <a:r>
              <a:rPr lang="fr-FR" dirty="0"/>
              <a:t> </a:t>
            </a:r>
            <a:r>
              <a:rPr lang="fr-FR" dirty="0" err="1"/>
              <a:t>characteristics</a:t>
            </a:r>
            <a:r>
              <a:rPr lang="fr-FR" dirty="0"/>
              <a:t> &gt; location (smart </a:t>
            </a:r>
            <a:r>
              <a:rPr lang="fr-FR" dirty="0" err="1"/>
              <a:t>cities</a:t>
            </a:r>
            <a:r>
              <a:rPr lang="fr-FR" dirty="0"/>
              <a:t>) </a:t>
            </a:r>
            <a:r>
              <a:rPr lang="fr-FR" dirty="0" err="1"/>
              <a:t>characteristics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Gaps: Location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matter</a:t>
            </a:r>
            <a:r>
              <a:rPr lang="fr-FR" dirty="0"/>
              <a:t> in the end? </a:t>
            </a:r>
            <a:r>
              <a:rPr lang="fr-FR" dirty="0" err="1"/>
              <a:t>What</a:t>
            </a:r>
            <a:r>
              <a:rPr lang="fr-FR" dirty="0"/>
              <a:t> are smart </a:t>
            </a:r>
            <a:r>
              <a:rPr lang="fr-FR" dirty="0" err="1"/>
              <a:t>cities</a:t>
            </a:r>
            <a:r>
              <a:rPr lang="fr-FR" dirty="0"/>
              <a:t> made of? </a:t>
            </a:r>
            <a:r>
              <a:rPr lang="fr-FR" dirty="0" err="1"/>
              <a:t>What</a:t>
            </a:r>
            <a:r>
              <a:rPr lang="fr-FR" dirty="0"/>
              <a:t> do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offer</a:t>
            </a:r>
            <a:r>
              <a:rPr lang="fr-FR" dirty="0"/>
              <a:t> to </a:t>
            </a:r>
            <a:r>
              <a:rPr lang="fr-FR" dirty="0" err="1"/>
              <a:t>citizens</a:t>
            </a:r>
            <a:r>
              <a:rPr lang="fr-FR" dirty="0"/>
              <a:t>?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984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7269C6-FD61-4CB6-ACE2-37C582C41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Location – smart </a:t>
            </a:r>
            <a:r>
              <a:rPr lang="fr-FR" dirty="0" err="1"/>
              <a:t>cities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4FEC87-B9D9-4298-B055-722896594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Smart </a:t>
            </a:r>
            <a:r>
              <a:rPr lang="fr-FR" dirty="0" err="1"/>
              <a:t>cities</a:t>
            </a:r>
            <a:r>
              <a:rPr lang="fr-FR" dirty="0"/>
              <a:t> are smart, but by </a:t>
            </a:r>
            <a:r>
              <a:rPr lang="fr-FR" dirty="0" err="1"/>
              <a:t>definition</a:t>
            </a:r>
            <a:r>
              <a:rPr lang="fr-FR" dirty="0"/>
              <a:t> are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environmental</a:t>
            </a:r>
            <a:r>
              <a:rPr lang="fr-FR" dirty="0"/>
              <a:t> </a:t>
            </a:r>
            <a:r>
              <a:rPr lang="fr-FR" dirty="0" err="1"/>
              <a:t>friendly</a:t>
            </a:r>
            <a:r>
              <a:rPr lang="fr-FR" dirty="0"/>
              <a:t> and inclusive</a:t>
            </a:r>
          </a:p>
          <a:p>
            <a:pPr>
              <a:buFontTx/>
              <a:buChar char="-"/>
            </a:pPr>
            <a:r>
              <a:rPr lang="fr-FR" dirty="0" err="1"/>
              <a:t>Rebound</a:t>
            </a:r>
            <a:r>
              <a:rPr lang="fr-FR" dirty="0"/>
              <a:t> </a:t>
            </a:r>
            <a:r>
              <a:rPr lang="fr-FR" dirty="0" err="1"/>
              <a:t>effect</a:t>
            </a:r>
            <a:r>
              <a:rPr lang="fr-FR" dirty="0"/>
              <a:t> in </a:t>
            </a:r>
            <a:r>
              <a:rPr lang="fr-FR" dirty="0" err="1"/>
              <a:t>urban</a:t>
            </a:r>
            <a:r>
              <a:rPr lang="fr-FR" dirty="0"/>
              <a:t> </a:t>
            </a:r>
            <a:r>
              <a:rPr lang="fr-FR" dirty="0" err="1"/>
              <a:t>energy</a:t>
            </a:r>
            <a:r>
              <a:rPr lang="fr-FR" dirty="0"/>
              <a:t> programs at the city </a:t>
            </a:r>
            <a:r>
              <a:rPr lang="fr-FR" dirty="0" err="1"/>
              <a:t>level</a:t>
            </a:r>
            <a:r>
              <a:rPr lang="fr-FR" dirty="0"/>
              <a:t>?</a:t>
            </a:r>
          </a:p>
          <a:p>
            <a:pPr>
              <a:buFontTx/>
              <a:buChar char="-"/>
            </a:pPr>
            <a:r>
              <a:rPr lang="fr-FR" dirty="0" err="1"/>
              <a:t>Increasing</a:t>
            </a:r>
            <a:r>
              <a:rPr lang="fr-FR" dirty="0"/>
              <a:t> </a:t>
            </a:r>
            <a:r>
              <a:rPr lang="fr-FR" dirty="0" err="1"/>
              <a:t>housing</a:t>
            </a:r>
            <a:r>
              <a:rPr lang="fr-FR" dirty="0"/>
              <a:t> </a:t>
            </a:r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efficiency</a:t>
            </a:r>
            <a:r>
              <a:rPr lang="fr-FR" dirty="0"/>
              <a:t> (</a:t>
            </a:r>
            <a:r>
              <a:rPr lang="fr-FR" dirty="0" err="1"/>
              <a:t>involving</a:t>
            </a:r>
            <a:r>
              <a:rPr lang="fr-FR" dirty="0"/>
              <a:t> </a:t>
            </a:r>
            <a:r>
              <a:rPr lang="fr-FR" dirty="0" err="1"/>
              <a:t>decrease</a:t>
            </a:r>
            <a:r>
              <a:rPr lang="fr-FR" dirty="0"/>
              <a:t> in </a:t>
            </a:r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price</a:t>
            </a:r>
            <a:r>
              <a:rPr lang="fr-FR" dirty="0"/>
              <a:t>) </a:t>
            </a:r>
            <a:r>
              <a:rPr lang="fr-FR" dirty="0" err="1"/>
              <a:t>should</a:t>
            </a:r>
            <a:r>
              <a:rPr lang="fr-FR" dirty="0"/>
              <a:t> lead to a </a:t>
            </a:r>
            <a:r>
              <a:rPr lang="fr-FR" dirty="0" err="1"/>
              <a:t>decrease</a:t>
            </a:r>
            <a:r>
              <a:rPr lang="fr-FR" dirty="0"/>
              <a:t> in </a:t>
            </a:r>
            <a:r>
              <a:rPr lang="fr-FR" dirty="0" err="1"/>
              <a:t>residential</a:t>
            </a:r>
            <a:r>
              <a:rPr lang="fr-FR" dirty="0"/>
              <a:t> </a:t>
            </a:r>
            <a:r>
              <a:rPr lang="fr-FR" dirty="0" err="1"/>
              <a:t>demand</a:t>
            </a:r>
            <a:r>
              <a:rPr lang="fr-FR" dirty="0"/>
              <a:t> for </a:t>
            </a:r>
            <a:r>
              <a:rPr lang="fr-FR" dirty="0" err="1"/>
              <a:t>energy</a:t>
            </a:r>
            <a:r>
              <a:rPr lang="fr-FR" dirty="0"/>
              <a:t> usage</a:t>
            </a:r>
          </a:p>
          <a:p>
            <a:pPr>
              <a:buFontTx/>
              <a:buChar char="-"/>
            </a:pPr>
            <a:r>
              <a:rPr lang="fr-FR" dirty="0" err="1"/>
              <a:t>Annals</a:t>
            </a:r>
            <a:r>
              <a:rPr lang="fr-FR" dirty="0"/>
              <a:t> of </a:t>
            </a:r>
            <a:r>
              <a:rPr lang="fr-FR" dirty="0" err="1"/>
              <a:t>Regional</a:t>
            </a:r>
            <a:r>
              <a:rPr lang="fr-FR" dirty="0"/>
              <a:t> Science (2023): </a:t>
            </a:r>
            <a:r>
              <a:rPr lang="fr-FR" dirty="0" err="1"/>
              <a:t>higher</a:t>
            </a:r>
            <a:r>
              <a:rPr lang="fr-FR" dirty="0"/>
              <a:t> </a:t>
            </a:r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efficiency</a:t>
            </a:r>
            <a:r>
              <a:rPr lang="fr-FR" dirty="0"/>
              <a:t> districts do not </a:t>
            </a:r>
            <a:r>
              <a:rPr lang="fr-FR" dirty="0" err="1"/>
              <a:t>register</a:t>
            </a:r>
            <a:r>
              <a:rPr lang="fr-FR" dirty="0"/>
              <a:t> </a:t>
            </a:r>
            <a:r>
              <a:rPr lang="fr-FR" dirty="0" err="1"/>
              <a:t>lower</a:t>
            </a:r>
            <a:r>
              <a:rPr lang="fr-FR" dirty="0"/>
              <a:t> magnitudes of </a:t>
            </a:r>
            <a:r>
              <a:rPr lang="fr-FR" dirty="0" err="1"/>
              <a:t>rebound</a:t>
            </a:r>
            <a:r>
              <a:rPr lang="fr-FR" dirty="0"/>
              <a:t> </a:t>
            </a:r>
            <a:r>
              <a:rPr lang="fr-FR" dirty="0" err="1"/>
              <a:t>effects</a:t>
            </a:r>
            <a:r>
              <a:rPr lang="fr-FR" dirty="0"/>
              <a:t> </a:t>
            </a:r>
            <a:r>
              <a:rPr lang="fr-FR" dirty="0" err="1"/>
              <a:t>compared</a:t>
            </a:r>
            <a:r>
              <a:rPr lang="fr-FR" dirty="0"/>
              <a:t> to </a:t>
            </a:r>
            <a:r>
              <a:rPr lang="fr-FR" dirty="0" err="1"/>
              <a:t>lower</a:t>
            </a:r>
            <a:r>
              <a:rPr lang="fr-FR" dirty="0"/>
              <a:t> </a:t>
            </a:r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efficiency</a:t>
            </a:r>
            <a:r>
              <a:rPr lang="fr-FR" dirty="0"/>
              <a:t> districts</a:t>
            </a:r>
          </a:p>
          <a:p>
            <a:pPr>
              <a:buFontTx/>
              <a:buChar char="-"/>
            </a:pPr>
            <a:r>
              <a:rPr lang="fr-FR" dirty="0"/>
              <a:t>Gaps: </a:t>
            </a:r>
            <a:r>
              <a:rPr lang="fr-FR" dirty="0" err="1"/>
              <a:t>Dark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 of </a:t>
            </a:r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efficiency</a:t>
            </a:r>
            <a:r>
              <a:rPr lang="fr-FR" dirty="0"/>
              <a:t> programs at the city </a:t>
            </a:r>
            <a:r>
              <a:rPr lang="fr-FR" dirty="0" err="1"/>
              <a:t>level</a:t>
            </a:r>
            <a:r>
              <a:rPr lang="fr-FR" dirty="0"/>
              <a:t> (</a:t>
            </a:r>
            <a:r>
              <a:rPr lang="fr-FR" dirty="0" err="1"/>
              <a:t>twin</a:t>
            </a:r>
            <a:r>
              <a:rPr lang="fr-FR" dirty="0"/>
              <a:t> transition)!</a:t>
            </a:r>
          </a:p>
        </p:txBody>
      </p:sp>
    </p:spTree>
    <p:extLst>
      <p:ext uri="{BB962C8B-B14F-4D97-AF65-F5344CB8AC3E}">
        <p14:creationId xmlns:p14="http://schemas.microsoft.com/office/powerpoint/2010/main" val="416013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394BB5-1292-4FDD-84C8-56D530FD3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Mainstream / </a:t>
            </a:r>
            <a:r>
              <a:rPr lang="fr-FR" dirty="0" err="1"/>
              <a:t>Evolutionary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CA97F3-4A63-4CD4-B0A7-F88F3254B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 have been </a:t>
            </a:r>
            <a:r>
              <a:rPr lang="fr-FR" dirty="0" err="1"/>
              <a:t>raised</a:t>
            </a:r>
            <a:r>
              <a:rPr lang="fr-FR" dirty="0"/>
              <a:t> in an (</a:t>
            </a:r>
            <a:r>
              <a:rPr lang="fr-FR" dirty="0" err="1"/>
              <a:t>economics</a:t>
            </a:r>
            <a:r>
              <a:rPr lang="fr-FR" dirty="0"/>
              <a:t> of innovation) </a:t>
            </a:r>
            <a:r>
              <a:rPr lang="fr-FR" dirty="0" err="1"/>
              <a:t>evolutionary</a:t>
            </a:r>
            <a:r>
              <a:rPr lang="fr-FR" dirty="0"/>
              <a:t> </a:t>
            </a:r>
            <a:r>
              <a:rPr lang="fr-FR" dirty="0" err="1"/>
              <a:t>community</a:t>
            </a:r>
            <a:endParaRPr lang="fr-FR" dirty="0"/>
          </a:p>
          <a:p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co</a:t>
            </a:r>
            <a:r>
              <a:rPr lang="fr-FR" dirty="0"/>
              <a:t> existence </a:t>
            </a:r>
            <a:r>
              <a:rPr lang="fr-FR" dirty="0" err="1"/>
              <a:t>with</a:t>
            </a:r>
            <a:r>
              <a:rPr lang="fr-FR" dirty="0"/>
              <a:t> mainstream:</a:t>
            </a:r>
          </a:p>
          <a:p>
            <a:pPr>
              <a:buFontTx/>
              <a:buChar char="-"/>
            </a:pPr>
            <a:r>
              <a:rPr lang="fr-FR" dirty="0"/>
              <a:t>Always </a:t>
            </a:r>
            <a:r>
              <a:rPr lang="fr-FR" dirty="0" err="1"/>
              <a:t>keeping</a:t>
            </a:r>
            <a:r>
              <a:rPr lang="fr-FR" dirty="0"/>
              <a:t> up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recent</a:t>
            </a:r>
            <a:r>
              <a:rPr lang="fr-FR" dirty="0"/>
              <a:t> </a:t>
            </a:r>
            <a:r>
              <a:rPr lang="fr-FR" dirty="0" err="1"/>
              <a:t>research</a:t>
            </a:r>
            <a:r>
              <a:rPr lang="fr-FR" dirty="0"/>
              <a:t>/</a:t>
            </a:r>
            <a:r>
              <a:rPr lang="fr-FR" dirty="0" err="1"/>
              <a:t>methods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Never </a:t>
            </a:r>
            <a:r>
              <a:rPr lang="fr-FR" dirty="0" err="1"/>
              <a:t>seen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as </a:t>
            </a:r>
            <a:r>
              <a:rPr lang="fr-FR" dirty="0" err="1"/>
              <a:t>foreigners</a:t>
            </a:r>
            <a:r>
              <a:rPr lang="fr-FR" dirty="0"/>
              <a:t>, or </a:t>
            </a:r>
            <a:r>
              <a:rPr lang="fr-FR" dirty="0" err="1"/>
              <a:t>opponents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But </a:t>
            </a:r>
            <a:r>
              <a:rPr lang="fr-FR" dirty="0" err="1"/>
              <a:t>many</a:t>
            </a:r>
            <a:r>
              <a:rPr lang="fr-FR" dirty="0"/>
              <a:t> times </a:t>
            </a:r>
            <a:r>
              <a:rPr lang="fr-FR" dirty="0" err="1"/>
              <a:t>felt</a:t>
            </a:r>
            <a:r>
              <a:rPr lang="fr-FR" dirty="0"/>
              <a:t> not to </a:t>
            </a:r>
            <a:r>
              <a:rPr lang="fr-FR" dirty="0" err="1"/>
              <a:t>be</a:t>
            </a:r>
            <a:r>
              <a:rPr lang="fr-FR" dirty="0"/>
              <a:t> part of the club,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seen</a:t>
            </a:r>
            <a:r>
              <a:rPr lang="fr-FR" dirty="0"/>
              <a:t> a bit </a:t>
            </a:r>
            <a:r>
              <a:rPr lang="fr-FR" dirty="0" err="1"/>
              <a:t>exotic</a:t>
            </a:r>
            <a:r>
              <a:rPr lang="fr-FR" dirty="0"/>
              <a:t> to </a:t>
            </a:r>
            <a:r>
              <a:rPr lang="fr-FR" dirty="0" err="1"/>
              <a:t>them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scientific</a:t>
            </a:r>
            <a:r>
              <a:rPr lang="fr-FR" dirty="0"/>
              <a:t> exchanges are possible, collaboration has </a:t>
            </a:r>
            <a:r>
              <a:rPr lang="fr-FR" dirty="0" err="1"/>
              <a:t>always</a:t>
            </a:r>
            <a:r>
              <a:rPr lang="fr-FR" dirty="0"/>
              <a:t> been </a:t>
            </a:r>
            <a:r>
              <a:rPr lang="fr-FR" dirty="0" err="1"/>
              <a:t>difficult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What</a:t>
            </a:r>
            <a:r>
              <a:rPr lang="fr-FR" dirty="0"/>
              <a:t> can </a:t>
            </a:r>
            <a:r>
              <a:rPr lang="fr-FR" dirty="0" err="1"/>
              <a:t>we</a:t>
            </a:r>
            <a:r>
              <a:rPr lang="fr-FR" dirty="0"/>
              <a:t> do as a </a:t>
            </a:r>
            <a:r>
              <a:rPr lang="fr-FR" dirty="0" err="1"/>
              <a:t>community</a:t>
            </a:r>
            <a:r>
              <a:rPr lang="fr-FR" dirty="0"/>
              <a:t>, </a:t>
            </a:r>
            <a:r>
              <a:rPr lang="fr-FR" dirty="0" err="1"/>
              <a:t>especially</a:t>
            </a:r>
            <a:r>
              <a:rPr lang="fr-FR" dirty="0"/>
              <a:t> for </a:t>
            </a:r>
            <a:r>
              <a:rPr lang="fr-FR" dirty="0" err="1"/>
              <a:t>younger</a:t>
            </a:r>
            <a:r>
              <a:rPr lang="fr-FR" dirty="0"/>
              <a:t> </a:t>
            </a:r>
            <a:r>
              <a:rPr lang="fr-FR" dirty="0" err="1"/>
              <a:t>generations</a:t>
            </a:r>
            <a:r>
              <a:rPr lang="fr-FR" dirty="0"/>
              <a:t>?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45631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459</Words>
  <Application>Microsoft Office PowerPoint</Application>
  <PresentationFormat>Grand écran</PresentationFormat>
  <Paragraphs>45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Sustainability</vt:lpstr>
      <vt:lpstr>Supply side – firms</vt:lpstr>
      <vt:lpstr>Demand side – individuals/households</vt:lpstr>
      <vt:lpstr>Location – smart cities</vt:lpstr>
      <vt:lpstr>Mainstream / Evolutionary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Jackie KRAFFT</dc:title>
  <dc:creator>Jackie Krafft</dc:creator>
  <cp:lastModifiedBy>Jackie Krafft</cp:lastModifiedBy>
  <cp:revision>13</cp:revision>
  <dcterms:created xsi:type="dcterms:W3CDTF">2023-09-14T13:09:23Z</dcterms:created>
  <dcterms:modified xsi:type="dcterms:W3CDTF">2023-09-14T15:02:44Z</dcterms:modified>
</cp:coreProperties>
</file>