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2" r:id="rId2"/>
    <p:sldId id="284" r:id="rId3"/>
    <p:sldId id="288" r:id="rId4"/>
    <p:sldId id="289" r:id="rId5"/>
    <p:sldId id="290" r:id="rId6"/>
    <p:sldId id="291" r:id="rId7"/>
    <p:sldId id="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239"/>
  </p:normalViewPr>
  <p:slideViewPr>
    <p:cSldViewPr snapToGrid="0" snapToObjects="1">
      <p:cViewPr varScale="1">
        <p:scale>
          <a:sx n="93" d="100"/>
          <a:sy n="93" d="100"/>
        </p:scale>
        <p:origin x="216" y="768"/>
      </p:cViewPr>
      <p:guideLst/>
    </p:cSldViewPr>
  </p:slid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5AD8D5-1B94-FB76-807F-84F96EF1CA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B2604A-66C5-0542-ED90-9D97A80CC6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6C54E-7BA5-0D40-9882-902557A3A135}" type="datetimeFigureOut">
              <a:rPr lang="en-US" smtClean="0"/>
              <a:t>9/14/23</a:t>
            </a:fld>
            <a:endParaRPr lang="en-US"/>
          </a:p>
        </p:txBody>
      </p:sp>
      <p:sp>
        <p:nvSpPr>
          <p:cNvPr id="4" name="Footer Placeholder 3">
            <a:extLst>
              <a:ext uri="{FF2B5EF4-FFF2-40B4-BE49-F238E27FC236}">
                <a16:creationId xmlns:a16="http://schemas.microsoft.com/office/drawing/2014/main" id="{88C5DC74-2960-FE48-B627-02AA0C008B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3AA70E-FC9C-46A1-CAC9-4B671B6260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E8F165-1E72-D143-93A9-AD85B2685661}" type="slidenum">
              <a:rPr lang="en-US" smtClean="0"/>
              <a:t>‹#›</a:t>
            </a:fld>
            <a:endParaRPr lang="en-US"/>
          </a:p>
        </p:txBody>
      </p:sp>
    </p:spTree>
    <p:extLst>
      <p:ext uri="{BB962C8B-B14F-4D97-AF65-F5344CB8AC3E}">
        <p14:creationId xmlns:p14="http://schemas.microsoft.com/office/powerpoint/2010/main" val="312021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172CB-FD75-B64C-858B-917362FFAD84}" type="datetimeFigureOut">
              <a:rPr lang="en-US" smtClean="0"/>
              <a:t>9/14/23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B8580-0A87-4B40-B713-B6D5F0305DF5}" type="slidenum">
              <a:rPr lang="en-US" smtClean="0"/>
              <a:t>‹#›</a:t>
            </a:fld>
            <a:endParaRPr lang="en-US"/>
          </a:p>
        </p:txBody>
      </p:sp>
    </p:spTree>
    <p:extLst>
      <p:ext uri="{BB962C8B-B14F-4D97-AF65-F5344CB8AC3E}">
        <p14:creationId xmlns:p14="http://schemas.microsoft.com/office/powerpoint/2010/main" val="160397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silver bullet, no magic bullet, no single hero to turn the tide of history. It is mostly investment, patience, and careful planning of a highly complex system. However, as innovation economists we intuitively know that there are some leverage points we can intervene to accelerate the transition and make it more possible for the less able and more vulnerable. The bigger question is to know where these points are, and make sure that we don’t push them in the wrong directions.</a:t>
            </a:r>
          </a:p>
        </p:txBody>
      </p:sp>
      <p:sp>
        <p:nvSpPr>
          <p:cNvPr id="4" name="Slide Number Placeholder 3"/>
          <p:cNvSpPr>
            <a:spLocks noGrp="1"/>
          </p:cNvSpPr>
          <p:nvPr>
            <p:ph type="sldNum" sz="quarter" idx="5"/>
          </p:nvPr>
        </p:nvSpPr>
        <p:spPr/>
        <p:txBody>
          <a:bodyPr/>
          <a:lstStyle/>
          <a:p>
            <a:fld id="{D80B8580-0A87-4B40-B713-B6D5F0305DF5}" type="slidenum">
              <a:rPr lang="en-US" smtClean="0"/>
              <a:t>1</a:t>
            </a:fld>
            <a:endParaRPr lang="en-US"/>
          </a:p>
        </p:txBody>
      </p:sp>
    </p:spTree>
    <p:extLst>
      <p:ext uri="{BB962C8B-B14F-4D97-AF65-F5344CB8AC3E}">
        <p14:creationId xmlns:p14="http://schemas.microsoft.com/office/powerpoint/2010/main" val="146450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B8580-0A87-4B40-B713-B6D5F0305DF5}" type="slidenum">
              <a:rPr lang="en-US" smtClean="0"/>
              <a:t>2</a:t>
            </a:fld>
            <a:endParaRPr lang="en-US"/>
          </a:p>
        </p:txBody>
      </p:sp>
    </p:spTree>
    <p:extLst>
      <p:ext uri="{BB962C8B-B14F-4D97-AF65-F5344CB8AC3E}">
        <p14:creationId xmlns:p14="http://schemas.microsoft.com/office/powerpoint/2010/main" val="198092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B8580-0A87-4B40-B713-B6D5F0305DF5}" type="slidenum">
              <a:rPr lang="en-US" smtClean="0"/>
              <a:t>3</a:t>
            </a:fld>
            <a:endParaRPr lang="en-US"/>
          </a:p>
        </p:txBody>
      </p:sp>
    </p:spTree>
    <p:extLst>
      <p:ext uri="{BB962C8B-B14F-4D97-AF65-F5344CB8AC3E}">
        <p14:creationId xmlns:p14="http://schemas.microsoft.com/office/powerpoint/2010/main" val="179053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B8580-0A87-4B40-B713-B6D5F0305DF5}" type="slidenum">
              <a:rPr lang="en-US" smtClean="0"/>
              <a:t>4</a:t>
            </a:fld>
            <a:endParaRPr lang="en-US"/>
          </a:p>
        </p:txBody>
      </p:sp>
    </p:spTree>
    <p:extLst>
      <p:ext uri="{BB962C8B-B14F-4D97-AF65-F5344CB8AC3E}">
        <p14:creationId xmlns:p14="http://schemas.microsoft.com/office/powerpoint/2010/main" val="209567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038E-D69B-C23F-B15F-6BD77FB24E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66CD4D-7146-C3B6-609B-F66EA6F41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FFC34EF-3A48-D19A-E290-A408715D25F3}"/>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5" name="Footer Placeholder 4">
            <a:extLst>
              <a:ext uri="{FF2B5EF4-FFF2-40B4-BE49-F238E27FC236}">
                <a16:creationId xmlns:a16="http://schemas.microsoft.com/office/drawing/2014/main" id="{A5DBB9B8-70E5-6DCA-2949-DCAFB0CBD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89565-2C05-506D-3F9D-408AD191A4B8}"/>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147858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424F-528F-995B-898F-CBEB232F98B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0E1347-9608-7EBA-19DD-C2582E061A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E8701D-6E40-1301-CC3A-31DC14BD35AA}"/>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5" name="Footer Placeholder 4">
            <a:extLst>
              <a:ext uri="{FF2B5EF4-FFF2-40B4-BE49-F238E27FC236}">
                <a16:creationId xmlns:a16="http://schemas.microsoft.com/office/drawing/2014/main" id="{F7424E82-77EC-2EE0-2531-38A03C392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C1B93-F58B-3808-ABFA-C514A36F50B6}"/>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87340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7F0EE-41CB-FBDC-A806-86D4E2C77C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1F8B49-329C-1064-0089-3C4416678A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3CAFDA-BA8A-048D-F4B4-139F839D4A40}"/>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5" name="Footer Placeholder 4">
            <a:extLst>
              <a:ext uri="{FF2B5EF4-FFF2-40B4-BE49-F238E27FC236}">
                <a16:creationId xmlns:a16="http://schemas.microsoft.com/office/drawing/2014/main" id="{63AC9B12-3762-E6F8-E9C9-7968BB3BC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F258B-8B05-2900-5423-863DAD59B77F}"/>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42578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11D3-0036-896E-4D0B-DD6DF485CD32}"/>
              </a:ext>
            </a:extLst>
          </p:cNvPr>
          <p:cNvSpPr>
            <a:spLocks noGrp="1"/>
          </p:cNvSpPr>
          <p:nvPr>
            <p:ph type="title"/>
          </p:nvPr>
        </p:nvSpPr>
        <p:spPr/>
        <p:txBody>
          <a:bodyPr/>
          <a:lstStyle>
            <a:lvl1pPr>
              <a:defRPr>
                <a:latin typeface="Helvetica" pitchFamily="2"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595C51E-6B6F-0173-3CFA-07FFBDCF6FDE}"/>
              </a:ext>
            </a:extLst>
          </p:cNvPr>
          <p:cNvSpPr>
            <a:spLocks noGrp="1"/>
          </p:cNvSpPr>
          <p:nvPr>
            <p:ph idx="1"/>
          </p:nvPr>
        </p:nvSpPr>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DF463E2-B330-C815-B4CC-31E0DA83C109}"/>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5" name="Footer Placeholder 4">
            <a:extLst>
              <a:ext uri="{FF2B5EF4-FFF2-40B4-BE49-F238E27FC236}">
                <a16:creationId xmlns:a16="http://schemas.microsoft.com/office/drawing/2014/main" id="{AB0010F0-5972-A7BD-841F-673B47B8A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D62AF-4EDA-981C-0514-046DFD74A809}"/>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122104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4271-91F9-5E12-8E47-F4EF24FC7B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658A73C-7A46-A50D-0C4B-3D07390F3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5907305-4B1A-E339-6F80-0A4B5CA5F386}"/>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5" name="Footer Placeholder 4">
            <a:extLst>
              <a:ext uri="{FF2B5EF4-FFF2-40B4-BE49-F238E27FC236}">
                <a16:creationId xmlns:a16="http://schemas.microsoft.com/office/drawing/2014/main" id="{D933B216-DE5B-5E86-031D-45C0E0084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BA21F-33A6-667F-C199-CB6A18341938}"/>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378980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E941-3DC8-13B3-5129-05B7646EF6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5223F0-1EF7-9A7B-34C7-4AFBFFC7678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80678B4-3C74-F815-CA88-D075F0BAF4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7FBF2-9F80-24AF-2A02-A02D44D28257}"/>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6" name="Footer Placeholder 5">
            <a:extLst>
              <a:ext uri="{FF2B5EF4-FFF2-40B4-BE49-F238E27FC236}">
                <a16:creationId xmlns:a16="http://schemas.microsoft.com/office/drawing/2014/main" id="{99F5FBE8-199B-F7BD-F2FD-EFEFD07D1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2E416-BCAC-A29A-399F-2DE044E53B47}"/>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90866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E542-B36B-F035-F08F-56D5CFDE37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AAAF83-EF25-F3B1-5A6E-BCD02DAE6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2DF582-69B5-6963-B42A-E76C14C2B6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B6FEDFB-1BE5-C1E5-4B32-BC5FFC54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27BAB5-A7A0-2B76-C757-C2D9E5736D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17F30F-F980-DFEE-1260-F2E6EF324EBD}"/>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8" name="Footer Placeholder 7">
            <a:extLst>
              <a:ext uri="{FF2B5EF4-FFF2-40B4-BE49-F238E27FC236}">
                <a16:creationId xmlns:a16="http://schemas.microsoft.com/office/drawing/2014/main" id="{075A3C45-732A-A84E-EF9A-4ED7E24C53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8E14A-FB4E-BA2D-3146-4ABFFE9FC2DD}"/>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160629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552D-8F57-6779-AFF1-BEE2C7E270D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F1FF02D-01B3-0B42-FDE3-1E3CB7DBEEAA}"/>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4" name="Footer Placeholder 3">
            <a:extLst>
              <a:ext uri="{FF2B5EF4-FFF2-40B4-BE49-F238E27FC236}">
                <a16:creationId xmlns:a16="http://schemas.microsoft.com/office/drawing/2014/main" id="{FFCB9847-86C8-9112-D005-D67F50DAC2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F86703-151C-C2C5-9C2C-22B326C6D2AB}"/>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376586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558C7-9C46-C62B-98CB-2CAF68D41328}"/>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3" name="Footer Placeholder 2">
            <a:extLst>
              <a:ext uri="{FF2B5EF4-FFF2-40B4-BE49-F238E27FC236}">
                <a16:creationId xmlns:a16="http://schemas.microsoft.com/office/drawing/2014/main" id="{5ED4C89E-2753-94B5-38A7-4D8FA74863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DF8692-CDB8-38CC-8706-8202C18C14BB}"/>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104969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93E2-18AB-7944-1802-F00EF341B8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0C55D4-2657-80EB-0322-1E5EFA1A4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78A7633-B5C9-E4A2-120E-3454793A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116E0B-7085-A372-84A5-77155CD4DF21}"/>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6" name="Footer Placeholder 5">
            <a:extLst>
              <a:ext uri="{FF2B5EF4-FFF2-40B4-BE49-F238E27FC236}">
                <a16:creationId xmlns:a16="http://schemas.microsoft.com/office/drawing/2014/main" id="{E21087C3-B79F-F064-F164-F82B0E1E1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552B3-68AC-21C0-3BBB-B2E2F050632C}"/>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10083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D4F6-F900-E756-438E-CEE6E32885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681F442-D8EA-A30A-DB49-FA2C022D1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8EDDD-E9AF-3864-DCA3-4BFC831BC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3A7511-EC15-DB60-440A-17D2B3E952CA}"/>
              </a:ext>
            </a:extLst>
          </p:cNvPr>
          <p:cNvSpPr>
            <a:spLocks noGrp="1"/>
          </p:cNvSpPr>
          <p:nvPr>
            <p:ph type="dt" sz="half" idx="10"/>
          </p:nvPr>
        </p:nvSpPr>
        <p:spPr/>
        <p:txBody>
          <a:bodyPr/>
          <a:lstStyle/>
          <a:p>
            <a:fld id="{26664C42-F6FC-334C-BA8D-673CA7684CD9}" type="datetimeFigureOut">
              <a:rPr lang="en-US" smtClean="0"/>
              <a:t>9/14/23</a:t>
            </a:fld>
            <a:endParaRPr lang="en-US"/>
          </a:p>
        </p:txBody>
      </p:sp>
      <p:sp>
        <p:nvSpPr>
          <p:cNvPr id="6" name="Footer Placeholder 5">
            <a:extLst>
              <a:ext uri="{FF2B5EF4-FFF2-40B4-BE49-F238E27FC236}">
                <a16:creationId xmlns:a16="http://schemas.microsoft.com/office/drawing/2014/main" id="{C819EA3C-8AAC-9D3F-0C5A-E835BA32B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C3821-276C-51A4-40E9-5AD353BF828F}"/>
              </a:ext>
            </a:extLst>
          </p:cNvPr>
          <p:cNvSpPr>
            <a:spLocks noGrp="1"/>
          </p:cNvSpPr>
          <p:nvPr>
            <p:ph type="sldNum" sz="quarter" idx="12"/>
          </p:nvPr>
        </p:nvSpPr>
        <p:spPr/>
        <p:txBody>
          <a:bodyPr/>
          <a:lstStyle/>
          <a:p>
            <a:fld id="{C573E716-A14E-AB4D-A4CC-9865D8EF01F5}" type="slidenum">
              <a:rPr lang="en-US" smtClean="0"/>
              <a:t>‹#›</a:t>
            </a:fld>
            <a:endParaRPr lang="en-US"/>
          </a:p>
        </p:txBody>
      </p:sp>
    </p:spTree>
    <p:extLst>
      <p:ext uri="{BB962C8B-B14F-4D97-AF65-F5344CB8AC3E}">
        <p14:creationId xmlns:p14="http://schemas.microsoft.com/office/powerpoint/2010/main" val="388707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DD4B1-E45E-23AA-2C5C-F41CDDE95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64EFAD-BA4B-9B3E-AA0C-3FEE0032A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E7ADFB-52CE-704D-0C9E-436DE4FBA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64C42-F6FC-334C-BA8D-673CA7684CD9}" type="datetimeFigureOut">
              <a:rPr lang="en-US" smtClean="0"/>
              <a:t>9/14/23</a:t>
            </a:fld>
            <a:endParaRPr lang="en-US"/>
          </a:p>
        </p:txBody>
      </p:sp>
      <p:sp>
        <p:nvSpPr>
          <p:cNvPr id="5" name="Footer Placeholder 4">
            <a:extLst>
              <a:ext uri="{FF2B5EF4-FFF2-40B4-BE49-F238E27FC236}">
                <a16:creationId xmlns:a16="http://schemas.microsoft.com/office/drawing/2014/main" id="{64F9DB6D-7BCA-F110-FCC2-9C3995098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19E602-B127-A1BB-8FCE-56DDF6309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3E716-A14E-AB4D-A4CC-9865D8EF01F5}" type="slidenum">
              <a:rPr lang="en-US" smtClean="0"/>
              <a:t>‹#›</a:t>
            </a:fld>
            <a:endParaRPr lang="en-US"/>
          </a:p>
        </p:txBody>
      </p:sp>
    </p:spTree>
    <p:extLst>
      <p:ext uri="{BB962C8B-B14F-4D97-AF65-F5344CB8AC3E}">
        <p14:creationId xmlns:p14="http://schemas.microsoft.com/office/powerpoint/2010/main" val="1106132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p.demirel@imperial.ac.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Free Person Rock Climbing Stock Photo">
            <a:extLst>
              <a:ext uri="{FF2B5EF4-FFF2-40B4-BE49-F238E27FC236}">
                <a16:creationId xmlns:a16="http://schemas.microsoft.com/office/drawing/2014/main" id="{C1C686A5-924A-BD93-F2B2-AFBB603B73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58" r="14906" b="-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4121" name="Rectangle 4114">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759A9-C8AD-5574-F985-E920CF33EDD5}"/>
              </a:ext>
            </a:extLst>
          </p:cNvPr>
          <p:cNvSpPr>
            <a:spLocks noGrp="1"/>
          </p:cNvSpPr>
          <p:nvPr>
            <p:ph type="title"/>
          </p:nvPr>
        </p:nvSpPr>
        <p:spPr>
          <a:xfrm>
            <a:off x="5277328" y="640082"/>
            <a:ext cx="6274591" cy="3351602"/>
          </a:xfrm>
        </p:spPr>
        <p:txBody>
          <a:bodyPr vert="horz" lIns="91440" tIns="45720" rIns="91440" bIns="45720" rtlCol="0" anchor="b">
            <a:normAutofit/>
          </a:bodyPr>
          <a:lstStyle/>
          <a:p>
            <a:br>
              <a:rPr lang="en-US" sz="5400" dirty="0">
                <a:solidFill>
                  <a:schemeClr val="bg1"/>
                </a:solidFill>
              </a:rPr>
            </a:br>
            <a:br>
              <a:rPr lang="en-US" sz="5400" dirty="0">
                <a:solidFill>
                  <a:schemeClr val="bg1"/>
                </a:solidFill>
              </a:rPr>
            </a:br>
            <a:r>
              <a:rPr lang="en-US" sz="3600" dirty="0">
                <a:solidFill>
                  <a:schemeClr val="bg1"/>
                </a:solidFill>
              </a:rPr>
              <a:t>Net-zero innovation</a:t>
            </a:r>
            <a:br>
              <a:rPr lang="en-US" sz="3600" dirty="0">
                <a:solidFill>
                  <a:schemeClr val="bg1"/>
                </a:solidFill>
              </a:rPr>
            </a:b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39736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atest Updates on the Forest Fire in Çanakkale (Dardanelles)">
            <a:extLst>
              <a:ext uri="{FF2B5EF4-FFF2-40B4-BE49-F238E27FC236}">
                <a16:creationId xmlns:a16="http://schemas.microsoft.com/office/drawing/2014/main" id="{2A8F83A4-8FE1-95BA-74F1-F3074FEAC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8" r="3347" b="-2"/>
          <a:stretch/>
        </p:blipFill>
        <p:spPr bwMode="auto">
          <a:xfrm>
            <a:off x="20" y="-18829"/>
            <a:ext cx="5433960" cy="3455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eece floods">
            <a:extLst>
              <a:ext uri="{FF2B5EF4-FFF2-40B4-BE49-F238E27FC236}">
                <a16:creationId xmlns:a16="http://schemas.microsoft.com/office/drawing/2014/main" id="{72900388-E5D5-A0F9-698D-828E337027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93" r="1" b="2952"/>
          <a:stretch/>
        </p:blipFill>
        <p:spPr bwMode="auto">
          <a:xfrm>
            <a:off x="20" y="3421856"/>
            <a:ext cx="5433962" cy="3447832"/>
          </a:xfrm>
          <a:prstGeom prst="rect">
            <a:avLst/>
          </a:prstGeom>
          <a:noFill/>
          <a:extLst>
            <a:ext uri="{909E8E84-426E-40DD-AFC4-6F175D3DCCD1}">
              <a14:hiddenFill xmlns:a14="http://schemas.microsoft.com/office/drawing/2010/main">
                <a:solidFill>
                  <a:srgbClr val="FFFFFF"/>
                </a:solidFill>
              </a14:hiddenFill>
            </a:ext>
          </a:extLst>
        </p:spPr>
      </p:pic>
      <p:grpSp>
        <p:nvGrpSpPr>
          <p:cNvPr id="1054" name="Group 1053">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55" name="Rectangle 1054">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D4BB9EB4-6F0D-E173-6EE0-759A514673B0}"/>
              </a:ext>
            </a:extLst>
          </p:cNvPr>
          <p:cNvSpPr txBox="1"/>
          <p:nvPr/>
        </p:nvSpPr>
        <p:spPr>
          <a:xfrm>
            <a:off x="6096000" y="1157153"/>
            <a:ext cx="5211301" cy="4559063"/>
          </a:xfrm>
          <a:prstGeom prst="rect">
            <a:avLst/>
          </a:prstGeom>
        </p:spPr>
        <p:txBody>
          <a:bodyPr vert="horz" lIns="91440" tIns="45720" rIns="91440" bIns="45720" rtlCol="0" anchor="t">
            <a:normAutofit/>
          </a:bodyPr>
          <a:lstStyle/>
          <a:p>
            <a:pPr>
              <a:lnSpc>
                <a:spcPct val="90000"/>
              </a:lnSpc>
              <a:spcAft>
                <a:spcPts val="600"/>
              </a:spcAft>
            </a:pPr>
            <a:endParaRPr lang="en-US" sz="2800" dirty="0">
              <a:latin typeface="Helvetica" pitchFamily="2" charset="0"/>
            </a:endParaRPr>
          </a:p>
          <a:p>
            <a:pPr algn="ctr">
              <a:lnSpc>
                <a:spcPct val="90000"/>
              </a:lnSpc>
              <a:spcAft>
                <a:spcPts val="600"/>
              </a:spcAft>
            </a:pPr>
            <a:r>
              <a:rPr lang="en-US" sz="2800" dirty="0">
                <a:solidFill>
                  <a:srgbClr val="C00000"/>
                </a:solidFill>
                <a:latin typeface="Helvetica" pitchFamily="2" charset="0"/>
              </a:rPr>
              <a:t>URGENT</a:t>
            </a:r>
          </a:p>
          <a:p>
            <a:pPr>
              <a:lnSpc>
                <a:spcPct val="90000"/>
              </a:lnSpc>
              <a:spcAft>
                <a:spcPts val="600"/>
              </a:spcAft>
            </a:pPr>
            <a:endParaRPr lang="en-US" sz="2800" dirty="0">
              <a:latin typeface="Helvetica" pitchFamily="2" charset="0"/>
            </a:endParaRPr>
          </a:p>
          <a:p>
            <a:pPr>
              <a:lnSpc>
                <a:spcPct val="90000"/>
              </a:lnSpc>
              <a:spcAft>
                <a:spcPts val="600"/>
              </a:spcAft>
            </a:pPr>
            <a:r>
              <a:rPr lang="en-US" sz="2800" dirty="0">
                <a:latin typeface="Helvetica" pitchFamily="2" charset="0"/>
              </a:rPr>
              <a:t>Climate change is no longer an abstract concept for us, </a:t>
            </a:r>
            <a:r>
              <a:rPr lang="en-US" sz="2800" dirty="0">
                <a:solidFill>
                  <a:schemeClr val="accent2">
                    <a:lumMod val="75000"/>
                  </a:schemeClr>
                </a:solidFill>
                <a:latin typeface="Helvetica" pitchFamily="2" charset="0"/>
              </a:rPr>
              <a:t>innovation economists. </a:t>
            </a:r>
          </a:p>
          <a:p>
            <a:pPr>
              <a:lnSpc>
                <a:spcPct val="90000"/>
              </a:lnSpc>
              <a:spcAft>
                <a:spcPts val="600"/>
              </a:spcAft>
            </a:pPr>
            <a:endParaRPr lang="en-US" sz="2800" dirty="0">
              <a:solidFill>
                <a:schemeClr val="accent2">
                  <a:lumMod val="75000"/>
                </a:schemeClr>
              </a:solidFill>
              <a:latin typeface="Helvetica" pitchFamily="2" charset="0"/>
            </a:endParaRPr>
          </a:p>
          <a:p>
            <a:pPr>
              <a:lnSpc>
                <a:spcPct val="90000"/>
              </a:lnSpc>
              <a:spcAft>
                <a:spcPts val="600"/>
              </a:spcAft>
            </a:pPr>
            <a:r>
              <a:rPr lang="en-US" sz="2800" dirty="0">
                <a:solidFill>
                  <a:schemeClr val="accent2">
                    <a:lumMod val="75000"/>
                  </a:schemeClr>
                </a:solidFill>
                <a:latin typeface="Helvetica" pitchFamily="2" charset="0"/>
              </a:rPr>
              <a:t>Speed </a:t>
            </a:r>
            <a:r>
              <a:rPr lang="en-US" sz="2800" dirty="0">
                <a:latin typeface="Helvetica" pitchFamily="2" charset="0"/>
              </a:rPr>
              <a:t>is of essence.</a:t>
            </a:r>
          </a:p>
          <a:p>
            <a:pPr>
              <a:lnSpc>
                <a:spcPct val="90000"/>
              </a:lnSpc>
              <a:spcAft>
                <a:spcPts val="600"/>
              </a:spcAft>
            </a:pPr>
            <a:endParaRPr lang="en-US" sz="2800" dirty="0">
              <a:solidFill>
                <a:schemeClr val="accent2">
                  <a:lumMod val="75000"/>
                </a:schemeClr>
              </a:solidFill>
              <a:latin typeface="Helvetica" pitchFamily="2" charset="0"/>
            </a:endParaRP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latin typeface="Helvetica" pitchFamily="2" charset="0"/>
            </a:endParaRPr>
          </a:p>
        </p:txBody>
      </p:sp>
    </p:spTree>
    <p:extLst>
      <p:ext uri="{BB962C8B-B14F-4D97-AF65-F5344CB8AC3E}">
        <p14:creationId xmlns:p14="http://schemas.microsoft.com/office/powerpoint/2010/main" val="295864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B9EB4-6F0D-E173-6EE0-759A514673B0}"/>
              </a:ext>
            </a:extLst>
          </p:cNvPr>
          <p:cNvSpPr txBox="1"/>
          <p:nvPr/>
        </p:nvSpPr>
        <p:spPr>
          <a:xfrm>
            <a:off x="6096000" y="1157153"/>
            <a:ext cx="5211301" cy="4559063"/>
          </a:xfrm>
          <a:prstGeom prst="rect">
            <a:avLst/>
          </a:prstGeom>
        </p:spPr>
        <p:txBody>
          <a:bodyPr vert="horz" lIns="91440" tIns="45720" rIns="91440" bIns="45720" rtlCol="0" anchor="t">
            <a:normAutofit/>
          </a:bodyPr>
          <a:lstStyle/>
          <a:p>
            <a:pPr>
              <a:lnSpc>
                <a:spcPct val="90000"/>
              </a:lnSpc>
              <a:spcAft>
                <a:spcPts val="600"/>
              </a:spcAft>
            </a:pPr>
            <a:endParaRPr lang="en-US" sz="2800" dirty="0">
              <a:latin typeface="Helvetica" pitchFamily="2" charset="0"/>
            </a:endParaRPr>
          </a:p>
          <a:p>
            <a:pPr algn="ctr">
              <a:lnSpc>
                <a:spcPct val="90000"/>
              </a:lnSpc>
              <a:spcAft>
                <a:spcPts val="600"/>
              </a:spcAft>
            </a:pPr>
            <a:r>
              <a:rPr lang="en-US" sz="2800" dirty="0">
                <a:solidFill>
                  <a:srgbClr val="C00000"/>
                </a:solidFill>
                <a:latin typeface="Helvetica" pitchFamily="2" charset="0"/>
              </a:rPr>
              <a:t>SYSTEMIC AND COMPLEX</a:t>
            </a:r>
          </a:p>
          <a:p>
            <a:pPr>
              <a:lnSpc>
                <a:spcPct val="90000"/>
              </a:lnSpc>
              <a:spcAft>
                <a:spcPts val="600"/>
              </a:spcAft>
            </a:pPr>
            <a:endParaRPr lang="en-US" sz="2800" dirty="0">
              <a:latin typeface="Helvetica" pitchFamily="2" charset="0"/>
            </a:endParaRPr>
          </a:p>
          <a:p>
            <a:pPr>
              <a:lnSpc>
                <a:spcPct val="90000"/>
              </a:lnSpc>
              <a:spcAft>
                <a:spcPts val="600"/>
              </a:spcAft>
            </a:pPr>
            <a:r>
              <a:rPr lang="en-US" sz="2800" dirty="0">
                <a:latin typeface="Helvetica" pitchFamily="2" charset="0"/>
              </a:rPr>
              <a:t>Inter-firm, inter-sectoral, international solutions and coordination are central.</a:t>
            </a:r>
          </a:p>
          <a:p>
            <a:pPr>
              <a:lnSpc>
                <a:spcPct val="90000"/>
              </a:lnSpc>
              <a:spcAft>
                <a:spcPts val="600"/>
              </a:spcAft>
            </a:pPr>
            <a:endParaRPr lang="en-US" sz="2800" dirty="0">
              <a:latin typeface="Helvetica" pitchFamily="2" charset="0"/>
            </a:endParaRPr>
          </a:p>
          <a:p>
            <a:pPr>
              <a:lnSpc>
                <a:spcPct val="90000"/>
              </a:lnSpc>
              <a:spcAft>
                <a:spcPts val="600"/>
              </a:spcAft>
            </a:pPr>
            <a:r>
              <a:rPr lang="en-US" sz="2800" dirty="0">
                <a:latin typeface="Helvetica" pitchFamily="2" charset="0"/>
              </a:rPr>
              <a:t>Breadth of knowledge and </a:t>
            </a:r>
            <a:r>
              <a:rPr lang="en-US" sz="2800" dirty="0" err="1">
                <a:latin typeface="Helvetica" pitchFamily="2" charset="0"/>
              </a:rPr>
              <a:t>recombinations</a:t>
            </a:r>
            <a:r>
              <a:rPr lang="en-US" sz="2800" dirty="0">
                <a:latin typeface="Helvetica" pitchFamily="2" charset="0"/>
              </a:rPr>
              <a:t> of knowledge matter.</a:t>
            </a:r>
          </a:p>
          <a:p>
            <a:pPr>
              <a:lnSpc>
                <a:spcPct val="90000"/>
              </a:lnSpc>
              <a:spcAft>
                <a:spcPts val="600"/>
              </a:spcAft>
            </a:pPr>
            <a:endParaRPr lang="en-US" sz="2800" dirty="0">
              <a:latin typeface="Helvetica" pitchFamily="2" charset="0"/>
            </a:endParaRPr>
          </a:p>
        </p:txBody>
      </p:sp>
      <p:pic>
        <p:nvPicPr>
          <p:cNvPr id="4" name="Picture 3" descr="A diagram of the earth&#10;&#10;Description automatically generated">
            <a:extLst>
              <a:ext uri="{FF2B5EF4-FFF2-40B4-BE49-F238E27FC236}">
                <a16:creationId xmlns:a16="http://schemas.microsoft.com/office/drawing/2014/main" id="{22A7A4F1-B7A2-1FD2-E5EB-8C2E3EE0E09A}"/>
              </a:ext>
            </a:extLst>
          </p:cNvPr>
          <p:cNvPicPr>
            <a:picLocks noChangeAspect="1"/>
          </p:cNvPicPr>
          <p:nvPr/>
        </p:nvPicPr>
        <p:blipFill rotWithShape="1">
          <a:blip r:embed="rId3"/>
          <a:srcRect r="4140" b="5920"/>
          <a:stretch/>
        </p:blipFill>
        <p:spPr>
          <a:xfrm>
            <a:off x="884699" y="1427067"/>
            <a:ext cx="4559171" cy="4289149"/>
          </a:xfrm>
          <a:prstGeom prst="rect">
            <a:avLst/>
          </a:prstGeom>
        </p:spPr>
      </p:pic>
    </p:spTree>
    <p:extLst>
      <p:ext uri="{BB962C8B-B14F-4D97-AF65-F5344CB8AC3E}">
        <p14:creationId xmlns:p14="http://schemas.microsoft.com/office/powerpoint/2010/main" val="131363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B9EB4-6F0D-E173-6EE0-759A514673B0}"/>
              </a:ext>
            </a:extLst>
          </p:cNvPr>
          <p:cNvSpPr txBox="1"/>
          <p:nvPr/>
        </p:nvSpPr>
        <p:spPr>
          <a:xfrm>
            <a:off x="6096000" y="1157153"/>
            <a:ext cx="5211301" cy="4559063"/>
          </a:xfrm>
          <a:prstGeom prst="rect">
            <a:avLst/>
          </a:prstGeom>
        </p:spPr>
        <p:txBody>
          <a:bodyPr vert="horz" lIns="91440" tIns="45720" rIns="91440" bIns="45720" rtlCol="0" anchor="t">
            <a:normAutofit/>
          </a:bodyPr>
          <a:lstStyle/>
          <a:p>
            <a:pPr>
              <a:lnSpc>
                <a:spcPct val="90000"/>
              </a:lnSpc>
              <a:spcAft>
                <a:spcPts val="600"/>
              </a:spcAft>
            </a:pPr>
            <a:endParaRPr lang="en-US" sz="2800" dirty="0">
              <a:latin typeface="Helvetica" pitchFamily="2" charset="0"/>
            </a:endParaRPr>
          </a:p>
          <a:p>
            <a:pPr algn="ctr">
              <a:lnSpc>
                <a:spcPct val="90000"/>
              </a:lnSpc>
              <a:spcAft>
                <a:spcPts val="600"/>
              </a:spcAft>
            </a:pPr>
            <a:r>
              <a:rPr lang="en-US" sz="2800" dirty="0">
                <a:solidFill>
                  <a:srgbClr val="C00000"/>
                </a:solidFill>
                <a:latin typeface="Helvetica" pitchFamily="2" charset="0"/>
              </a:rPr>
              <a:t>DIRECTIONAL</a:t>
            </a: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latin typeface="Helvetica" pitchFamily="2" charset="0"/>
            </a:endParaRPr>
          </a:p>
          <a:p>
            <a:pPr>
              <a:lnSpc>
                <a:spcPct val="90000"/>
              </a:lnSpc>
              <a:spcAft>
                <a:spcPts val="600"/>
              </a:spcAft>
            </a:pPr>
            <a:r>
              <a:rPr lang="en-US" sz="2800" dirty="0">
                <a:latin typeface="Helvetica" pitchFamily="2" charset="0"/>
              </a:rPr>
              <a:t>Government’s role is not trivial.</a:t>
            </a: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solidFill>
                <a:schemeClr val="accent2">
                  <a:lumMod val="75000"/>
                </a:schemeClr>
              </a:solidFill>
              <a:latin typeface="Helvetica" pitchFamily="2" charset="0"/>
            </a:endParaRP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latin typeface="Helvetica" pitchFamily="2" charset="0"/>
            </a:endParaRPr>
          </a:p>
          <a:p>
            <a:pPr>
              <a:lnSpc>
                <a:spcPct val="90000"/>
              </a:lnSpc>
              <a:spcAft>
                <a:spcPts val="600"/>
              </a:spcAft>
            </a:pPr>
            <a:endParaRPr lang="en-US" sz="2800" dirty="0">
              <a:latin typeface="Helvetica" pitchFamily="2" charset="0"/>
            </a:endParaRPr>
          </a:p>
        </p:txBody>
      </p:sp>
      <p:pic>
        <p:nvPicPr>
          <p:cNvPr id="3" name="Content Placeholder 5" descr="A person holding a megaphone in front of a crowd&#10;&#10;Description automatically generated with medium confidence">
            <a:extLst>
              <a:ext uri="{FF2B5EF4-FFF2-40B4-BE49-F238E27FC236}">
                <a16:creationId xmlns:a16="http://schemas.microsoft.com/office/drawing/2014/main" id="{631FE68A-4396-4BA9-A1BD-9F4F424B69EF}"/>
              </a:ext>
            </a:extLst>
          </p:cNvPr>
          <p:cNvPicPr>
            <a:picLocks noChangeAspect="1"/>
          </p:cNvPicPr>
          <p:nvPr/>
        </p:nvPicPr>
        <p:blipFill rotWithShape="1">
          <a:blip r:embed="rId3"/>
          <a:srcRect b="10200"/>
          <a:stretch/>
        </p:blipFill>
        <p:spPr>
          <a:xfrm>
            <a:off x="394244" y="2121408"/>
            <a:ext cx="5332475" cy="3579438"/>
          </a:xfrm>
          <a:prstGeom prst="rect">
            <a:avLst/>
          </a:prstGeom>
          <a:effectLst/>
        </p:spPr>
      </p:pic>
    </p:spTree>
    <p:extLst>
      <p:ext uri="{BB962C8B-B14F-4D97-AF65-F5344CB8AC3E}">
        <p14:creationId xmlns:p14="http://schemas.microsoft.com/office/powerpoint/2010/main" val="314951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CAE0-66A8-F626-AE0A-ABF20CD3861D}"/>
              </a:ext>
            </a:extLst>
          </p:cNvPr>
          <p:cNvSpPr>
            <a:spLocks noGrp="1"/>
          </p:cNvSpPr>
          <p:nvPr>
            <p:ph type="title"/>
          </p:nvPr>
        </p:nvSpPr>
        <p:spPr/>
        <p:txBody>
          <a:bodyPr/>
          <a:lstStyle/>
          <a:p>
            <a:r>
              <a:rPr lang="en-US" dirty="0"/>
              <a:t>What do we recommend to firms?</a:t>
            </a:r>
          </a:p>
        </p:txBody>
      </p:sp>
      <p:sp>
        <p:nvSpPr>
          <p:cNvPr id="3" name="Content Placeholder 2">
            <a:extLst>
              <a:ext uri="{FF2B5EF4-FFF2-40B4-BE49-F238E27FC236}">
                <a16:creationId xmlns:a16="http://schemas.microsoft.com/office/drawing/2014/main" id="{F572AE52-7333-D55E-BADA-B85BB25E8E4F}"/>
              </a:ext>
            </a:extLst>
          </p:cNvPr>
          <p:cNvSpPr>
            <a:spLocks noGrp="1"/>
          </p:cNvSpPr>
          <p:nvPr>
            <p:ph idx="1"/>
          </p:nvPr>
        </p:nvSpPr>
        <p:spPr/>
        <p:txBody>
          <a:bodyPr>
            <a:normAutofit fontScale="92500" lnSpcReduction="20000"/>
          </a:bodyPr>
          <a:lstStyle/>
          <a:p>
            <a:endParaRPr lang="en-US" dirty="0"/>
          </a:p>
          <a:p>
            <a:r>
              <a:rPr lang="en-US" dirty="0"/>
              <a:t>Keep breadth and re-combine (Barbieri et al., 2020; </a:t>
            </a:r>
            <a:r>
              <a:rPr lang="en-US" dirty="0" err="1"/>
              <a:t>Orsatti</a:t>
            </a:r>
            <a:r>
              <a:rPr lang="en-US" dirty="0"/>
              <a:t> et al., 2023)</a:t>
            </a:r>
          </a:p>
          <a:p>
            <a:endParaRPr lang="en-US" dirty="0"/>
          </a:p>
          <a:p>
            <a:r>
              <a:rPr lang="en-US" dirty="0"/>
              <a:t>Collaborate (</a:t>
            </a:r>
            <a:r>
              <a:rPr lang="en-US" dirty="0" err="1"/>
              <a:t>Ghisetti</a:t>
            </a:r>
            <a:r>
              <a:rPr lang="en-US" dirty="0"/>
              <a:t> et al., 2015)</a:t>
            </a:r>
          </a:p>
          <a:p>
            <a:endParaRPr lang="en-US" dirty="0"/>
          </a:p>
          <a:p>
            <a:r>
              <a:rPr lang="en-US" dirty="0"/>
              <a:t>Actively participate in the policymaking, co-create the net-zero transition pathways (</a:t>
            </a:r>
            <a:r>
              <a:rPr lang="en-US" dirty="0" err="1"/>
              <a:t>Bergek</a:t>
            </a:r>
            <a:r>
              <a:rPr lang="en-US" dirty="0"/>
              <a:t> et al., 2023)</a:t>
            </a:r>
          </a:p>
          <a:p>
            <a:endParaRPr lang="en-US" dirty="0"/>
          </a:p>
          <a:p>
            <a:pPr marL="0" indent="0" algn="ctr">
              <a:buNone/>
            </a:pPr>
            <a:r>
              <a:rPr lang="en-US" dirty="0">
                <a:solidFill>
                  <a:srgbClr val="C00000"/>
                </a:solidFill>
              </a:rPr>
              <a:t>SHOULDN’T WE AS A COMMUNITY </a:t>
            </a:r>
          </a:p>
          <a:p>
            <a:pPr marL="0" indent="0" algn="ctr">
              <a:buNone/>
            </a:pPr>
            <a:r>
              <a:rPr lang="en-US" dirty="0">
                <a:solidFill>
                  <a:srgbClr val="C00000"/>
                </a:solidFill>
              </a:rPr>
              <a:t>TAKE OUR OWN ADVICE ON THESE POINTS TOO?</a:t>
            </a:r>
          </a:p>
          <a:p>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155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59B2-A1C3-186C-3A00-9797456503EC}"/>
              </a:ext>
            </a:extLst>
          </p:cNvPr>
          <p:cNvSpPr>
            <a:spLocks noGrp="1"/>
          </p:cNvSpPr>
          <p:nvPr>
            <p:ph type="title"/>
          </p:nvPr>
        </p:nvSpPr>
        <p:spPr/>
        <p:txBody>
          <a:bodyPr/>
          <a:lstStyle/>
          <a:p>
            <a:r>
              <a:rPr lang="en-US" dirty="0"/>
              <a:t>Where do we need to go further?</a:t>
            </a:r>
          </a:p>
        </p:txBody>
      </p:sp>
      <p:sp>
        <p:nvSpPr>
          <p:cNvPr id="3" name="Content Placeholder 2">
            <a:extLst>
              <a:ext uri="{FF2B5EF4-FFF2-40B4-BE49-F238E27FC236}">
                <a16:creationId xmlns:a16="http://schemas.microsoft.com/office/drawing/2014/main" id="{FB39AF30-EE24-0B6E-7A0D-FE4A3EBB58BF}"/>
              </a:ext>
            </a:extLst>
          </p:cNvPr>
          <p:cNvSpPr>
            <a:spLocks noGrp="1"/>
          </p:cNvSpPr>
          <p:nvPr>
            <p:ph idx="1"/>
          </p:nvPr>
        </p:nvSpPr>
        <p:spPr/>
        <p:txBody>
          <a:bodyPr/>
          <a:lstStyle/>
          <a:p>
            <a:endParaRPr lang="en-US" dirty="0"/>
          </a:p>
          <a:p>
            <a:r>
              <a:rPr lang="en-US" dirty="0"/>
              <a:t>Understand sustainability better- </a:t>
            </a:r>
            <a:r>
              <a:rPr lang="en-US" i="1" dirty="0"/>
              <a:t>so we can capture it better.</a:t>
            </a:r>
          </a:p>
          <a:p>
            <a:endParaRPr lang="en-US" i="1" dirty="0"/>
          </a:p>
          <a:p>
            <a:r>
              <a:rPr lang="en-US" dirty="0"/>
              <a:t>Understand the specific challenges to net-zero transition in different sectors and capture these more effectively.</a:t>
            </a:r>
          </a:p>
          <a:p>
            <a:endParaRPr lang="en-US" dirty="0"/>
          </a:p>
          <a:p>
            <a:r>
              <a:rPr lang="en-US" dirty="0"/>
              <a:t>Understand how we can leverage different firm capabilities and different types of innovations for the benefit of green innovations. </a:t>
            </a:r>
          </a:p>
          <a:p>
            <a:endParaRPr lang="en-US" dirty="0"/>
          </a:p>
          <a:p>
            <a:endParaRPr lang="en-US" dirty="0"/>
          </a:p>
          <a:p>
            <a:endParaRPr lang="en-US" i="1" dirty="0"/>
          </a:p>
          <a:p>
            <a:endParaRPr lang="en-US" i="1"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5114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4137-8DD1-80DC-AA4E-22985582DDE9}"/>
              </a:ext>
            </a:extLst>
          </p:cNvPr>
          <p:cNvSpPr>
            <a:spLocks noGrp="1"/>
          </p:cNvSpPr>
          <p:nvPr>
            <p:ph type="title"/>
          </p:nvPr>
        </p:nvSpPr>
        <p:spPr>
          <a:xfrm>
            <a:off x="831850" y="863342"/>
            <a:ext cx="10515600" cy="2852737"/>
          </a:xfrm>
        </p:spPr>
        <p:txBody>
          <a:bodyPr>
            <a:normAutofit/>
          </a:bodyPr>
          <a:lstStyle/>
          <a:p>
            <a:r>
              <a:rPr lang="en-US" sz="3600" dirty="0">
                <a:latin typeface="Helvetica" pitchFamily="2" charset="0"/>
              </a:rPr>
              <a:t>Pelin Demirel</a:t>
            </a:r>
            <a:br>
              <a:rPr lang="en-US" dirty="0">
                <a:latin typeface="Helvetica" pitchFamily="2" charset="0"/>
              </a:rPr>
            </a:br>
            <a:r>
              <a:rPr lang="en-US" sz="2200" dirty="0">
                <a:latin typeface="Helvetica" pitchFamily="2" charset="0"/>
              </a:rPr>
              <a:t>Dyson School of Design Engineering, Imperial College London.</a:t>
            </a:r>
            <a:br>
              <a:rPr lang="en-US" dirty="0">
                <a:latin typeface="Helvetica" pitchFamily="2" charset="0"/>
              </a:rPr>
            </a:br>
            <a:endParaRPr lang="en-US" dirty="0">
              <a:latin typeface="Helvetica" pitchFamily="2" charset="0"/>
            </a:endParaRPr>
          </a:p>
        </p:txBody>
      </p:sp>
      <p:sp>
        <p:nvSpPr>
          <p:cNvPr id="3" name="Text Placeholder 2">
            <a:extLst>
              <a:ext uri="{FF2B5EF4-FFF2-40B4-BE49-F238E27FC236}">
                <a16:creationId xmlns:a16="http://schemas.microsoft.com/office/drawing/2014/main" id="{51375F72-7D6A-AC2B-B01E-4075EC13D3AB}"/>
              </a:ext>
            </a:extLst>
          </p:cNvPr>
          <p:cNvSpPr>
            <a:spLocks noGrp="1"/>
          </p:cNvSpPr>
          <p:nvPr>
            <p:ph type="body" idx="1"/>
          </p:nvPr>
        </p:nvSpPr>
        <p:spPr/>
        <p:txBody>
          <a:bodyPr/>
          <a:lstStyle/>
          <a:p>
            <a:r>
              <a:rPr lang="en-US" dirty="0">
                <a:latin typeface="Helvetica" pitchFamily="2" charset="0"/>
              </a:rPr>
              <a:t>Email: </a:t>
            </a:r>
            <a:r>
              <a:rPr lang="en-US" dirty="0">
                <a:latin typeface="Helvetica" pitchFamily="2" charset="0"/>
                <a:hlinkClick r:id="rId2"/>
              </a:rPr>
              <a:t>p.demirel@imperial.ac.uk</a:t>
            </a:r>
            <a:endParaRPr lang="en-US" dirty="0">
              <a:latin typeface="Helvetica" pitchFamily="2" charset="0"/>
            </a:endParaRPr>
          </a:p>
          <a:p>
            <a:endParaRPr lang="en-US" dirty="0"/>
          </a:p>
          <a:p>
            <a:endParaRPr lang="en-US" dirty="0"/>
          </a:p>
        </p:txBody>
      </p:sp>
      <p:sp>
        <p:nvSpPr>
          <p:cNvPr id="4" name="TextBox 3">
            <a:extLst>
              <a:ext uri="{FF2B5EF4-FFF2-40B4-BE49-F238E27FC236}">
                <a16:creationId xmlns:a16="http://schemas.microsoft.com/office/drawing/2014/main" id="{5338F80E-8531-C0B8-65B5-C9A3F7F37C5B}"/>
              </a:ext>
            </a:extLst>
          </p:cNvPr>
          <p:cNvSpPr txBox="1"/>
          <p:nvPr/>
        </p:nvSpPr>
        <p:spPr>
          <a:xfrm>
            <a:off x="1571285" y="5625326"/>
            <a:ext cx="1724365" cy="400110"/>
          </a:xfrm>
          <a:prstGeom prst="rect">
            <a:avLst/>
          </a:prstGeom>
          <a:noFill/>
        </p:spPr>
        <p:txBody>
          <a:bodyPr wrap="square" rtlCol="0">
            <a:spAutoFit/>
          </a:bodyPr>
          <a:lstStyle/>
          <a:p>
            <a:r>
              <a:rPr lang="en-US" sz="2000" dirty="0" err="1">
                <a:latin typeface="Helvetica" pitchFamily="2" charset="0"/>
              </a:rPr>
              <a:t>pdemirel</a:t>
            </a:r>
            <a:endParaRPr lang="en-US" sz="2000" dirty="0">
              <a:latin typeface="Helvetica" pitchFamily="2" charset="0"/>
            </a:endParaRPr>
          </a:p>
        </p:txBody>
      </p:sp>
      <p:pic>
        <p:nvPicPr>
          <p:cNvPr id="7" name="Picture 6" descr="Logo, icon&#10;&#10;Description automatically generated">
            <a:extLst>
              <a:ext uri="{FF2B5EF4-FFF2-40B4-BE49-F238E27FC236}">
                <a16:creationId xmlns:a16="http://schemas.microsoft.com/office/drawing/2014/main" id="{28BA10A5-022C-4B0D-6446-2B507CCC448B}"/>
              </a:ext>
            </a:extLst>
          </p:cNvPr>
          <p:cNvPicPr>
            <a:picLocks noChangeAspect="1"/>
          </p:cNvPicPr>
          <p:nvPr/>
        </p:nvPicPr>
        <p:blipFill>
          <a:blip r:embed="rId3"/>
          <a:stretch>
            <a:fillRect/>
          </a:stretch>
        </p:blipFill>
        <p:spPr>
          <a:xfrm>
            <a:off x="944349" y="5557579"/>
            <a:ext cx="626936" cy="532071"/>
          </a:xfrm>
          <a:prstGeom prst="rect">
            <a:avLst/>
          </a:prstGeom>
        </p:spPr>
      </p:pic>
    </p:spTree>
    <p:extLst>
      <p:ext uri="{BB962C8B-B14F-4D97-AF65-F5344CB8AC3E}">
        <p14:creationId xmlns:p14="http://schemas.microsoft.com/office/powerpoint/2010/main" val="518843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5197</TotalTime>
  <Words>296</Words>
  <Application>Microsoft Macintosh PowerPoint</Application>
  <PresentationFormat>Widescreen</PresentationFormat>
  <Paragraphs>64</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Helvetica</vt:lpstr>
      <vt:lpstr>Office Theme</vt:lpstr>
      <vt:lpstr>  Net-zero innovation  </vt:lpstr>
      <vt:lpstr>PowerPoint Presentation</vt:lpstr>
      <vt:lpstr>PowerPoint Presentation</vt:lpstr>
      <vt:lpstr>PowerPoint Presentation</vt:lpstr>
      <vt:lpstr>What do we recommend to firms?</vt:lpstr>
      <vt:lpstr>Where do we need to go further?</vt:lpstr>
      <vt:lpstr>Pelin Demirel Dyson School of Design Engineering, Imperial College London.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zero transition: A multi-stage and multi-faceted process</dc:title>
  <dc:creator>Demirel Liu, Pelin</dc:creator>
  <cp:lastModifiedBy>Demirel Liu, Pelin</cp:lastModifiedBy>
  <cp:revision>32</cp:revision>
  <dcterms:created xsi:type="dcterms:W3CDTF">2022-06-06T14:02:25Z</dcterms:created>
  <dcterms:modified xsi:type="dcterms:W3CDTF">2023-09-14T22:34:31Z</dcterms:modified>
</cp:coreProperties>
</file>