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3BFB5-CDAE-AF0C-542D-536F5CECF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D9E012-CD1C-B3CB-6AFE-CA90E8A277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DD2E5-42FB-39A1-92C0-44292C32A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82DF-57A7-4A74-9F5E-B3076D1A903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26DC1-6D12-0E01-6CFD-8EB563A7E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0431E-0063-7ACB-605B-FA7C55268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C123-0D01-48D6-A5EC-BA18A056B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621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EA12E-21C2-2836-084C-2E1028CEC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103FF6-0B6F-34E3-EC34-8ADDD198F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3A4B6-B815-9055-8722-1867F13C0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82DF-57A7-4A74-9F5E-B3076D1A903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845C3-14E2-249C-F89C-07173583B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C7791-0CD3-E663-63DA-B20DC289B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C123-0D01-48D6-A5EC-BA18A056B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723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0999BE-1D3E-8ACC-AADA-2B64013C8B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E15674-6F7B-69A3-B552-B48A53466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D83D5-86A0-5C3D-4159-8DF1B63C4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82DF-57A7-4A74-9F5E-B3076D1A903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4DFB0-D62D-83D2-91DC-95A2F690E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A4D92-4C13-BD37-E310-D7D4AF00B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C123-0D01-48D6-A5EC-BA18A056B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116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B5BCB-C3E4-EBD2-9A99-F5A350C61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53151-B3F5-46AF-A9BE-11828C1B2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2EB43-EEE8-526D-1A39-9971D2E54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82DF-57A7-4A74-9F5E-B3076D1A903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F59CA-41BD-3D57-ADD2-BFD0E297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9A9C9-789C-26D4-CE82-FEA99AC2A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C123-0D01-48D6-A5EC-BA18A056B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9B0B5-77D5-1F62-6F7C-A90F861D0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0EEDD-D111-508E-5D4E-1EC4E2DD8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CBA39-20E7-18EE-BC15-129DCF3A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82DF-57A7-4A74-9F5E-B3076D1A903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F5663-720B-4EA9-28D6-44F963CAB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3BE73-C76F-60C9-A879-8CB75FEA1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C123-0D01-48D6-A5EC-BA18A056B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94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7B828-9197-6C5C-077A-B819FB4EE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77C42-1137-28DA-9449-B8E9331171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DCB2DA-8FA9-6B70-E84E-7F93FC547E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657ED-7002-2CA9-7D83-73420E9E4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82DF-57A7-4A74-9F5E-B3076D1A903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46C0A-5FF9-BCAC-A9E5-483227BB2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5BD3D-E177-CD0C-7DEE-A446F0091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C123-0D01-48D6-A5EC-BA18A056B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474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51E28-9682-1D96-21A7-C44175CB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3D6483-9E31-8870-56FE-C3CF71859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46768D-A561-800C-BE5E-BFF4CE8CA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234849-FD73-64FF-9486-CB9ED94A1F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1FE979-DFFD-6413-3C33-38111F7CB1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96278B-83D7-4E34-CA42-F5BF95587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82DF-57A7-4A74-9F5E-B3076D1A903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08465-93C1-EA27-8E27-B9F4AA5E7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40AA57-FD13-E718-AB7B-432A527C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C123-0D01-48D6-A5EC-BA18A056B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44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FCE0A-7798-2D0A-6178-DFB63A741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22CA50-BC62-12F5-A1D6-C83E9B43A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82DF-57A7-4A74-9F5E-B3076D1A903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D92D47-EF35-5219-BDE8-3C5B3602F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62629-852F-DEEB-463D-21FEA346B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C123-0D01-48D6-A5EC-BA18A056B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56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F25A3-E2EF-3F58-CD97-BACB90E73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82DF-57A7-4A74-9F5E-B3076D1A903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5DD654-4FF6-9361-01A4-FB0A7E822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6A0628-CA6B-8763-B0F8-710F69D0D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C123-0D01-48D6-A5EC-BA18A056B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17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6825F-EE1E-1E06-8CA1-AAC022466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C08AD-AD9E-9561-97C7-980B65293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ACA397-65CA-DDAB-3AF0-20F989C8C6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1B6B28-2DCB-76AF-5B52-034EA152A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82DF-57A7-4A74-9F5E-B3076D1A903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F352F5-715A-628C-635E-BAAF29C99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8D4C00-5713-E87B-C1C4-0DC2F4F9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C123-0D01-48D6-A5EC-BA18A056B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827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4391F-18F0-1910-252F-FD972C3D4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90D079-7B0C-9A41-4E25-C4AAC72711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0736C-0578-1090-BC63-F35D17451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3C737-6AF1-DA15-142A-312899A54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82DF-57A7-4A74-9F5E-B3076D1A903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F272B-3977-C150-511E-BF721D46A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5F7B81-E4FC-1D99-AFAA-BD33F5A27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C123-0D01-48D6-A5EC-BA18A056B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889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D0F12A-DFCB-9287-A9B5-394F5EE33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D6881-A9E0-8906-684C-C9A67BE01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DD722-0039-3E52-A861-D0253DAF7E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582DF-57A7-4A74-9F5E-B3076D1A903C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ABC7B8-2933-B95C-4A4D-E57B1A570E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C0F52-71F2-357F-A91D-D84E82DB1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BC123-0D01-48D6-A5EC-BA18A056B1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66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50950A8-54C8-FECC-F732-140A4AEDB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37640"/>
            <a:ext cx="9144000" cy="1404938"/>
          </a:xfrm>
        </p:spPr>
        <p:txBody>
          <a:bodyPr>
            <a:normAutofit fontScale="90000"/>
          </a:bodyPr>
          <a:lstStyle/>
          <a:p>
            <a:r>
              <a:rPr lang="en-GB" sz="4800" dirty="0">
                <a:solidFill>
                  <a:schemeClr val="accent1"/>
                </a:solidFill>
                <a:latin typeface="Bookman Old Style" panose="02050604050505020204" pitchFamily="18" charset="0"/>
              </a:rPr>
              <a:t>Managerial and Policy Implications, Roundtable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D395722-D2A8-B743-2E9C-4D6623660E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64598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Prof. Scott Cunningham</a:t>
            </a:r>
          </a:p>
          <a:p>
            <a:r>
              <a:rPr lang="en-GB" dirty="0"/>
              <a:t>Department of Government and Public Policy</a:t>
            </a:r>
          </a:p>
          <a:p>
            <a:r>
              <a:rPr lang="en-GB" i="1" dirty="0"/>
              <a:t>Technological Forecasting and Social Change</a:t>
            </a:r>
          </a:p>
          <a:p>
            <a:r>
              <a:rPr lang="en-GB" dirty="0"/>
              <a:t>University of Strathclyde</a:t>
            </a:r>
          </a:p>
          <a:p>
            <a:r>
              <a:rPr lang="en-GB" dirty="0"/>
              <a:t>Glasgow, United Kingdom</a:t>
            </a:r>
          </a:p>
        </p:txBody>
      </p:sp>
    </p:spTree>
    <p:extLst>
      <p:ext uri="{BB962C8B-B14F-4D97-AF65-F5344CB8AC3E}">
        <p14:creationId xmlns:p14="http://schemas.microsoft.com/office/powerpoint/2010/main" val="238381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4AADB8-01F7-6E12-8C18-C64DE997B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Which are the most promising avenues for future research regarding managerial and policy implications of the economics of innovation?</a:t>
            </a:r>
          </a:p>
          <a:p>
            <a:pPr marL="0" indent="0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en-GB" dirty="0"/>
              <a:t>Economic complexity.</a:t>
            </a:r>
          </a:p>
          <a:p>
            <a:pPr>
              <a:buFontTx/>
              <a:buChar char="-"/>
            </a:pPr>
            <a:r>
              <a:rPr lang="en-GB" dirty="0"/>
              <a:t>Institutional economics. </a:t>
            </a:r>
          </a:p>
          <a:p>
            <a:pPr>
              <a:buFontTx/>
              <a:buChar char="-"/>
            </a:pPr>
            <a:r>
              <a:rPr lang="en-GB" dirty="0"/>
              <a:t>Information economics.</a:t>
            </a:r>
          </a:p>
          <a:p>
            <a:pPr>
              <a:buFontTx/>
              <a:buChar char="-"/>
            </a:pPr>
            <a:r>
              <a:rPr lang="en-GB" dirty="0"/>
              <a:t>Pathway approaches.</a:t>
            </a:r>
          </a:p>
        </p:txBody>
      </p:sp>
    </p:spTree>
    <p:extLst>
      <p:ext uri="{BB962C8B-B14F-4D97-AF65-F5344CB8AC3E}">
        <p14:creationId xmlns:p14="http://schemas.microsoft.com/office/powerpoint/2010/main" val="4169659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4AADB8-01F7-6E12-8C18-C64DE997B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Which are the main gaps and shortcomings with our research community regarding managerial and policy implications of the economics of innovation?</a:t>
            </a:r>
          </a:p>
          <a:p>
            <a:pPr marL="0" indent="0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en-GB" dirty="0"/>
              <a:t>Positive theories of technology. </a:t>
            </a:r>
          </a:p>
          <a:p>
            <a:pPr>
              <a:buFontTx/>
              <a:buChar char="-"/>
            </a:pPr>
            <a:r>
              <a:rPr lang="en-GB" dirty="0"/>
              <a:t>Systems of innovation theories. </a:t>
            </a:r>
          </a:p>
          <a:p>
            <a:pPr>
              <a:buFontTx/>
              <a:buChar char="-"/>
            </a:pPr>
            <a:r>
              <a:rPr lang="en-GB" dirty="0"/>
              <a:t>Resource based views.</a:t>
            </a:r>
          </a:p>
        </p:txBody>
      </p:sp>
    </p:spTree>
    <p:extLst>
      <p:ext uri="{BB962C8B-B14F-4D97-AF65-F5344CB8AC3E}">
        <p14:creationId xmlns:p14="http://schemas.microsoft.com/office/powerpoint/2010/main" val="3709324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4AADB8-01F7-6E12-8C18-C64DE997B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What is the relationship between our research community and mainstream economics regarding managerial and policy implications of the economics of innovation?</a:t>
            </a:r>
          </a:p>
          <a:p>
            <a:pPr marL="0" indent="0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en-GB" sz="2400" dirty="0"/>
              <a:t>Economic theory vs economic style of scientific analysis</a:t>
            </a:r>
          </a:p>
          <a:p>
            <a:pPr>
              <a:buFontTx/>
              <a:buChar char="-"/>
            </a:pPr>
            <a:r>
              <a:rPr lang="en-GB" sz="2400" dirty="0"/>
              <a:t>Aspirations to econometric style analysis, with technology as the focus</a:t>
            </a:r>
          </a:p>
          <a:p>
            <a:pPr>
              <a:buFontTx/>
              <a:buChar char="-"/>
            </a:pPr>
            <a:r>
              <a:rPr lang="en-GB" sz="2400" dirty="0"/>
              <a:t>Rich body of theories on information economics and network economics</a:t>
            </a:r>
            <a:endParaRPr lang="en-GB" dirty="0"/>
          </a:p>
          <a:p>
            <a:pPr lvl="1">
              <a:buFontTx/>
              <a:buChar char="-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89850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D4AADB8-01F7-6E12-8C18-C64DE997B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What is the relationship between our research community and evolutionary economics regarding managerial and policy implications of the economics of innovation?</a:t>
            </a:r>
          </a:p>
          <a:p>
            <a:pPr marL="0" indent="0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buFontTx/>
              <a:buChar char="-"/>
            </a:pPr>
            <a:r>
              <a:rPr lang="en-GB" sz="2400" dirty="0"/>
              <a:t>Problematic. </a:t>
            </a:r>
          </a:p>
          <a:p>
            <a:pPr lvl="1">
              <a:buFontTx/>
              <a:buChar char="-"/>
            </a:pPr>
            <a:r>
              <a:rPr lang="en-GB" dirty="0"/>
              <a:t>Ours is a decision-making </a:t>
            </a:r>
            <a:r>
              <a:rPr lang="en-GB" i="1" dirty="0" err="1"/>
              <a:t>problematique</a:t>
            </a:r>
            <a:endParaRPr lang="en-GB" i="1" dirty="0"/>
          </a:p>
          <a:p>
            <a:pPr lvl="1">
              <a:buFontTx/>
              <a:buChar char="-"/>
            </a:pPr>
            <a:r>
              <a:rPr lang="en-GB" dirty="0"/>
              <a:t>We need more of an actor and institutionalist perspective</a:t>
            </a:r>
          </a:p>
          <a:p>
            <a:pPr>
              <a:buFontTx/>
              <a:buChar char="-"/>
            </a:pPr>
            <a:r>
              <a:rPr lang="en-GB" sz="2400" dirty="0"/>
              <a:t>On the other hand </a:t>
            </a:r>
          </a:p>
          <a:p>
            <a:pPr lvl="1">
              <a:buFontTx/>
              <a:buChar char="-"/>
            </a:pPr>
            <a:r>
              <a:rPr lang="en-GB" dirty="0"/>
              <a:t>variation and selection framework is very helpful</a:t>
            </a:r>
          </a:p>
          <a:p>
            <a:pPr lvl="1">
              <a:buFontTx/>
              <a:buChar char="-"/>
            </a:pPr>
            <a:r>
              <a:rPr lang="en-GB" dirty="0"/>
              <a:t>Useful antidote to equilibrium thinking</a:t>
            </a:r>
          </a:p>
          <a:p>
            <a:pPr lvl="1">
              <a:buFontTx/>
              <a:buChar char="-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33495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201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Bookman Old Style</vt:lpstr>
      <vt:lpstr>Calibri</vt:lpstr>
      <vt:lpstr>Calibri Light</vt:lpstr>
      <vt:lpstr>Office Theme</vt:lpstr>
      <vt:lpstr>Managerial and Policy Implications, Roundtable</vt:lpstr>
      <vt:lpstr>PowerPoint Presentation</vt:lpstr>
      <vt:lpstr>PowerPoint Presentation</vt:lpstr>
      <vt:lpstr>PowerPoint Presentation</vt:lpstr>
      <vt:lpstr>PowerPoint Presentation</vt:lpstr>
    </vt:vector>
  </TitlesOfParts>
  <Company>UOS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Managerial and Policy Implications, Roundtable</dc:title>
  <dc:creator>Scott Cunningham</dc:creator>
  <cp:lastModifiedBy>Scott Cunningham</cp:lastModifiedBy>
  <cp:revision>1</cp:revision>
  <dcterms:created xsi:type="dcterms:W3CDTF">2023-09-13T09:34:01Z</dcterms:created>
  <dcterms:modified xsi:type="dcterms:W3CDTF">2023-09-13T09:52:20Z</dcterms:modified>
</cp:coreProperties>
</file>