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61" r:id="rId3"/>
    <p:sldId id="260" r:id="rId4"/>
    <p:sldId id="257" r:id="rId5"/>
    <p:sldId id="258" r:id="rId6"/>
    <p:sldId id="259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E2EAC9-7966-4B11-82B9-86524DDAB2C9}" type="datetimeFigureOut">
              <a:rPr lang="en-US" smtClean="0"/>
              <a:t>9/6/2023</a:t>
            </a:fld>
            <a:endParaRPr lang="en-U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D4BC6C-81C9-42EA-887D-43FB7F3E5AC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3417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04E8ED7-CB73-1D79-0C37-24F0A13C30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7754369-FA51-D3C3-2A21-7692B06D90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589727C-2990-71F2-5415-005BCE7D75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CBD44-4B13-4E38-8351-F0EFE0BF882A}" type="datetime1">
              <a:rPr lang="en-US" smtClean="0"/>
              <a:t>9/6/2023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54FDC35-3A44-2E1C-394D-77F74105B7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71C44AA-AE5C-50DD-195D-5E3A351E3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A0831-BC26-4D53-B291-EDA3DF78B93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84812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FDE8EB6-D8DA-54B5-2DA6-089C62304F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6E1481C-9ADA-9D45-F99B-E1194B0AAA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53EB935-F7A6-DF80-501B-D0A309529E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98F54-B673-47C2-81DE-FC77649A64A5}" type="datetime1">
              <a:rPr lang="en-US" smtClean="0"/>
              <a:t>9/6/2023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7A39133-FDC6-64A8-0867-C213F1B8EF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E41395E-F321-F6D4-F337-E2FC98A301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A0831-BC26-4D53-B291-EDA3DF78B93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4889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1DEA8716-657B-88D9-04DC-DDFF84A9A5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E373CBC-D78C-98A6-94F9-556862657E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0BA55-A60E-D16E-7611-D8105421B9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4EE0D-BC56-4670-BC1B-140A1DCB58B6}" type="datetime1">
              <a:rPr lang="en-US" smtClean="0"/>
              <a:t>9/6/2023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583B4DC-AC86-4368-48B6-21E56C0CB2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86A53C3-BDEE-AADD-6D40-042DCCC8F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A0831-BC26-4D53-B291-EDA3DF78B93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93739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B5FE95E-070C-D6D9-9B1A-F01451598C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A8F653F-68FE-C4A9-A5FF-B8AA14209F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184FD1F-90D3-F755-FDB5-D4C493284B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F7D89-A9D8-44D6-8DD8-03814259F56E}" type="datetime1">
              <a:rPr lang="en-US" smtClean="0"/>
              <a:t>9/6/2023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3DE5B1A-3FFD-E7E4-13D3-875E52B343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CDF6F53-03B9-5720-6A82-CF3E528794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A0831-BC26-4D53-B291-EDA3DF78B93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066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BFF3A27-E6E3-ED13-7C88-C3B44F46E4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097AAA9-22EE-3F06-4FE5-CD870F8550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753D8EC-0B8E-9F41-549E-F56AEB6B5D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DD7C0-1016-4B22-A5FE-92BFE56EAD42}" type="datetime1">
              <a:rPr lang="en-US" smtClean="0"/>
              <a:t>9/6/2023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E1B9B54-4B32-3388-DEAD-4AD311661A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4085266-3A14-BF46-E904-95EACB2192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A0831-BC26-4D53-B291-EDA3DF78B93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44515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C4CA89C-E9E5-755F-C986-8490AE0691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12E3188-F548-75B3-6927-35391627EC3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4E0CA1E-F0B2-6D67-C70D-F946894E07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03D15F1-6AC8-3406-2CAB-580F50EF9C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C1A23-F310-49D6-8337-291992BCDDD2}" type="datetime1">
              <a:rPr lang="en-US" smtClean="0"/>
              <a:t>9/6/2023</a:t>
            </a:fld>
            <a:endParaRPr lang="en-U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B8F1739-E7F5-C68F-65E2-A0D4490378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FE5C515-62DF-6888-F258-729D018116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A0831-BC26-4D53-B291-EDA3DF78B93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01431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24D5A5F-CED9-D29F-A067-7379B8CA47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2DCAAD6-97FE-C9DD-DA72-86654E5897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317EF73-E3AF-B8D0-A4C6-9D4D29EAA4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1ABD85CF-6123-E8F7-FD03-1FAC0D8DDA2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45968456-9BF9-A511-3A88-E2737221F3A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92CD287D-8B30-D066-A844-D637F3DBA4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510B2-D6FD-449A-922C-038533053092}" type="datetime1">
              <a:rPr lang="en-US" smtClean="0"/>
              <a:t>9/6/2023</a:t>
            </a:fld>
            <a:endParaRPr lang="en-U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E5FB5B76-38C3-0D5E-BCC8-963703B2F6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A0610E83-0A1F-6244-A4DC-1ED0AE4716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A0831-BC26-4D53-B291-EDA3DF78B93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3077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BBBB7B9-A76D-C5B4-9AF5-79E7B41882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761DBDED-8828-7175-29A3-D744888AA7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6C42A-8A85-4115-99BD-B09E5DC5EF23}" type="datetime1">
              <a:rPr lang="en-US" smtClean="0"/>
              <a:t>9/6/2023</a:t>
            </a:fld>
            <a:endParaRPr lang="en-U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3FC91990-0F26-D104-6210-149B9F05D5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28864E6-1B88-B8AF-2C13-44E60A308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A0831-BC26-4D53-B291-EDA3DF78B93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01800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921DD3EE-07F3-3D23-0A54-BFF48A0E02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97119-0E10-4E8D-9828-76B77E937AC9}" type="datetime1">
              <a:rPr lang="en-US" smtClean="0"/>
              <a:t>9/6/2023</a:t>
            </a:fld>
            <a:endParaRPr lang="en-U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6CE2FAD5-222F-B5BF-4991-3CA3F86851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A0BD33E0-82E6-4953-0E7B-628B879A8D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A0831-BC26-4D53-B291-EDA3DF78B93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7085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2284D3-384E-9C35-1EE9-F861BD9916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EE07C9C-5C26-4C0A-8CA4-E2D3FC9E3A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5B2F797-80F9-582D-A4BE-DE64094A5A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D563AD2-D9D0-9D19-2715-AEC95A22D5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8AD12-D720-4EFB-ADA9-BCBF6FAF8B5F}" type="datetime1">
              <a:rPr lang="en-US" smtClean="0"/>
              <a:t>9/6/2023</a:t>
            </a:fld>
            <a:endParaRPr lang="en-U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4B9DA5D-AA67-76DD-4FE5-47FE895DF1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EF7F801-002A-9D01-48FE-35DFEC85D3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A0831-BC26-4D53-B291-EDA3DF78B93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4031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92057D5-A688-E8A7-02A4-069387A429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3A1CA533-169E-B45D-2CFB-90A9BFBCA4F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C3F0777D-259A-0B5E-E64F-D1B1C4C4E8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DD462A2-08A3-DB19-C8A6-7FC7BD7EEF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84A5E-2984-411B-A074-F81454F27720}" type="datetime1">
              <a:rPr lang="en-US" smtClean="0"/>
              <a:t>9/6/2023</a:t>
            </a:fld>
            <a:endParaRPr lang="en-U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23D391D-4F29-D47F-EB65-E30073A7C3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1980A33-DA8E-E470-DE97-57B4EAB7A8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A0831-BC26-4D53-B291-EDA3DF78B93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44337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13EA1D13-48B0-281C-98C3-16BCEA3944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4166F29-D335-6D98-1995-D2203957EC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0D16EF7-3A26-7F5A-9E8B-2321F0488A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146F6A-774E-49CC-8E8E-E886437751A2}" type="datetime1">
              <a:rPr lang="en-US" smtClean="0"/>
              <a:t>9/6/2023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3B63C25-CADF-40A9-7787-A3C0BAC673C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A47D6E8-50FE-D7A4-26D9-3C0F4CA51D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4A0831-BC26-4D53-B291-EDA3DF78B93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56501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79D7133-20BB-7D67-DCA8-16528C04DB7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2400" b="1" dirty="0"/>
              <a:t>INNOVATION AND INDUSTRIAL DYNAMICS </a:t>
            </a:r>
            <a:br>
              <a:rPr lang="en-US" sz="2400" dirty="0"/>
            </a:br>
            <a:br>
              <a:rPr lang="en-US" sz="2400" dirty="0"/>
            </a:br>
            <a:r>
              <a:rPr lang="en-US" sz="2400" dirty="0"/>
              <a:t>“ECONOMICS OF INNOVATION: Where are we, how did we get here, and where are we heading?”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44ECAA8-B1A5-7881-AB72-25E6375C87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079875"/>
            <a:ext cx="9144000" cy="1655762"/>
          </a:xfrm>
        </p:spPr>
        <p:txBody>
          <a:bodyPr>
            <a:normAutofit lnSpcReduction="10000"/>
          </a:bodyPr>
          <a:lstStyle/>
          <a:p>
            <a:r>
              <a:rPr lang="en-US" dirty="0"/>
              <a:t>Alex COAD</a:t>
            </a:r>
          </a:p>
          <a:p>
            <a:r>
              <a:rPr lang="en-US" dirty="0"/>
              <a:t>Waseda University, Tokyo</a:t>
            </a:r>
          </a:p>
          <a:p>
            <a:endParaRPr lang="en-US" dirty="0"/>
          </a:p>
          <a:p>
            <a:r>
              <a:rPr lang="en-US" dirty="0"/>
              <a:t>Milan, September 2023</a:t>
            </a:r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342ECB16-3C1C-A99F-E6E1-5230CF1500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A0831-BC26-4D53-B291-EDA3DF78B93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3660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>
            <a:extLst>
              <a:ext uri="{FF2B5EF4-FFF2-40B4-BE49-F238E27FC236}">
                <a16:creationId xmlns:a16="http://schemas.microsoft.com/office/drawing/2014/main" id="{2BAA7066-36CA-EBAA-4EC4-6E46C3FADF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F48B1A3-EE22-82F7-5325-1B18E0AD361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>
                <a:solidFill>
                  <a:srgbClr val="0070C0"/>
                </a:solidFill>
                <a:effectLst/>
              </a:rPr>
              <a:t>1. What do we know now that we didn't know 20 years ago? </a:t>
            </a:r>
          </a:p>
          <a:p>
            <a:pPr algn="just"/>
            <a:endParaRPr lang="en-US" dirty="0">
              <a:solidFill>
                <a:srgbClr val="0070C0"/>
              </a:solidFill>
              <a:effectLst/>
            </a:endParaRPr>
          </a:p>
          <a:p>
            <a:pPr algn="just"/>
            <a:endParaRPr lang="en-US" dirty="0">
              <a:solidFill>
                <a:srgbClr val="0070C0"/>
              </a:solidFill>
            </a:endParaRPr>
          </a:p>
          <a:p>
            <a:pPr algn="just"/>
            <a:r>
              <a:rPr lang="en-US" dirty="0">
                <a:solidFill>
                  <a:srgbClr val="0070C0"/>
                </a:solidFill>
                <a:effectLst/>
              </a:rPr>
              <a:t>What are the general properties, the stylized facts that we now know and did not know before? 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5A8A86A8-CC4B-025A-98C2-2A02C5D2F2C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/>
              <a:t>Entry (binary) </a:t>
            </a:r>
            <a:r>
              <a:rPr lang="en-US" dirty="0">
                <a:sym typeface="Wingdings" panose="05000000000000000000" pitchFamily="2" charset="2"/>
              </a:rPr>
              <a:t></a:t>
            </a:r>
            <a:r>
              <a:rPr lang="en-US" dirty="0"/>
              <a:t>Entry modes</a:t>
            </a:r>
          </a:p>
          <a:p>
            <a:r>
              <a:rPr lang="en-US" dirty="0"/>
              <a:t>Exit (binary) </a:t>
            </a:r>
            <a:r>
              <a:rPr lang="en-US" dirty="0">
                <a:sym typeface="Wingdings" panose="05000000000000000000" pitchFamily="2" charset="2"/>
              </a:rPr>
              <a:t></a:t>
            </a:r>
            <a:r>
              <a:rPr lang="en-US" dirty="0"/>
              <a:t>Exit modes</a:t>
            </a:r>
          </a:p>
          <a:p>
            <a:r>
              <a:rPr lang="en-US" dirty="0"/>
              <a:t>Growth rate distributions</a:t>
            </a:r>
          </a:p>
          <a:p>
            <a:r>
              <a:rPr lang="en-US" dirty="0"/>
              <a:t>Co-evolution (SVARs)</a:t>
            </a:r>
          </a:p>
          <a:p>
            <a:r>
              <a:rPr lang="en-US" dirty="0"/>
              <a:t>High-Growth Firms (HGFs)</a:t>
            </a:r>
          </a:p>
          <a:p>
            <a:r>
              <a:rPr lang="en-US" dirty="0"/>
              <a:t>Scale-ups (e.g. digital unicorns)</a:t>
            </a:r>
          </a:p>
          <a:p>
            <a:endParaRPr lang="en-US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C3E1F789-7E72-9C00-043C-A0F82C5585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A0831-BC26-4D53-B291-EDA3DF78B93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26075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DAF6057-FADF-CC6C-AA2F-B0561EB545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INNOVATION &amp; INDUSTRIAL DYNAMICS: </a:t>
            </a:r>
            <a:br>
              <a:rPr lang="en-US" sz="3200" dirty="0"/>
            </a:br>
            <a:r>
              <a:rPr lang="en-US" sz="3200" dirty="0"/>
              <a:t>Which are the most promising avenues for future research?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1D9C052-F4A8-D024-A00A-695A1A8E66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Big data techniques for prediction (LASSO, CART, Neural Networks, Deep Learning; also Google Trends)</a:t>
            </a:r>
          </a:p>
          <a:p>
            <a:r>
              <a:rPr lang="en-US" dirty="0"/>
              <a:t>Text as data</a:t>
            </a:r>
          </a:p>
          <a:p>
            <a:r>
              <a:rPr lang="en-US" dirty="0"/>
              <a:t>SVARs for describing co-evolutionary dynamics</a:t>
            </a:r>
          </a:p>
          <a:p>
            <a:r>
              <a:rPr lang="en-US" dirty="0"/>
              <a:t>Finer-grained data</a:t>
            </a:r>
          </a:p>
          <a:p>
            <a:pPr lvl="1"/>
            <a:r>
              <a:rPr lang="en-US" dirty="0"/>
              <a:t>Product-level data</a:t>
            </a:r>
          </a:p>
          <a:p>
            <a:pPr lvl="1"/>
            <a:r>
              <a:rPr lang="en-US" dirty="0"/>
              <a:t>Tracking machines via serial numbers </a:t>
            </a:r>
          </a:p>
          <a:p>
            <a:pPr lvl="2"/>
            <a:r>
              <a:rPr lang="en-US" dirty="0"/>
              <a:t>Ma, </a:t>
            </a:r>
            <a:r>
              <a:rPr lang="en-US" dirty="0" err="1"/>
              <a:t>Murfin</a:t>
            </a:r>
            <a:r>
              <a:rPr lang="en-US" dirty="0"/>
              <a:t>, Pratt, (2022, Young Firms, Old Capital; JFE)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57EA2642-CF19-E789-F43B-07F66890A2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A0831-BC26-4D53-B291-EDA3DF78B93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90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DAF6057-FADF-CC6C-AA2F-B0561EB545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/>
              <a:t>INNOVATION &amp; INDUSTRIAL DYNAMICS: </a:t>
            </a:r>
            <a:br>
              <a:rPr lang="en-US" sz="3600" dirty="0"/>
            </a:br>
            <a:r>
              <a:rPr lang="en-US" sz="3600" dirty="0"/>
              <a:t>Which are the main gaps/shortcomings within our research community (self-criticism)</a:t>
            </a:r>
            <a:endParaRPr lang="en-U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1D9C052-F4A8-D024-A00A-695A1A8E66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Nothing in particular</a:t>
            </a:r>
          </a:p>
          <a:p>
            <a:r>
              <a:rPr lang="en-US" dirty="0"/>
              <a:t>Let’s keep trying to produce excellent research!</a:t>
            </a:r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B7EE7EF0-F8E5-0049-DF79-439C4DEA1B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A0831-BC26-4D53-B291-EDA3DF78B93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1657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DAF6057-FADF-CC6C-AA2F-B0561EB545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/>
              <a:t>INNOVATION &amp; INDUSTRIAL DYNAMICS: </a:t>
            </a:r>
            <a:br>
              <a:rPr lang="en-US" sz="3200" dirty="0"/>
            </a:br>
            <a:r>
              <a:rPr lang="en-US" sz="3200" dirty="0"/>
              <a:t>What is the relationship between our research community and mainstream economics?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1F90F0E-5A53-E2F3-0468-6DA41FE7444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FRUITFUL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1D9C052-F4A8-D024-A00A-695A1A8E660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Interest in firm heterogeneity and selection dynamics</a:t>
            </a:r>
          </a:p>
          <a:p>
            <a:r>
              <a:rPr lang="en-US" dirty="0"/>
              <a:t>The “empirical turn”</a:t>
            </a:r>
          </a:p>
          <a:p>
            <a:pPr lvl="1"/>
            <a:r>
              <a:rPr lang="en-US" dirty="0"/>
              <a:t>Rigorous analysis of large-sample representative data</a:t>
            </a:r>
          </a:p>
          <a:p>
            <a:r>
              <a:rPr lang="en-US" dirty="0"/>
              <a:t>Sharing of data</a:t>
            </a:r>
          </a:p>
          <a:p>
            <a:r>
              <a:rPr lang="en-US" dirty="0"/>
              <a:t>Avoiding disciplinary silos: new insights on phenomena of interest</a:t>
            </a:r>
          </a:p>
          <a:p>
            <a:endParaRPr lang="en-US" dirty="0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8970D88C-D652-1298-F69A-B3F613CA094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UNHELPFUL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90ED378-B736-5D6F-B61E-E0070FA25764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Mainstream economics sometimes falls back on bizarre assumptions</a:t>
            </a:r>
          </a:p>
          <a:p>
            <a:pPr lvl="1"/>
            <a:r>
              <a:rPr lang="en-US" dirty="0"/>
              <a:t>E.g. the Lucas 1978 model: managers are perfectly matched to firm size according to ability</a:t>
            </a:r>
          </a:p>
          <a:p>
            <a:r>
              <a:rPr lang="en-US" dirty="0"/>
              <a:t>Reinventing the wheel</a:t>
            </a:r>
          </a:p>
          <a:p>
            <a:pPr lvl="1"/>
            <a:r>
              <a:rPr lang="en-US" dirty="0"/>
              <a:t>E.g. Acemoglu et al rediscovering technological unemployment without building on </a:t>
            </a:r>
            <a:r>
              <a:rPr lang="en-US" dirty="0" err="1"/>
              <a:t>Vivarelli</a:t>
            </a:r>
            <a:r>
              <a:rPr lang="en-US" dirty="0"/>
              <a:t> et al</a:t>
            </a:r>
          </a:p>
          <a:p>
            <a:pPr lvl="1"/>
            <a:r>
              <a:rPr lang="en-US" dirty="0"/>
              <a:t>E.g. suddenly recognizing that firms are not homogeneous </a:t>
            </a:r>
          </a:p>
          <a:p>
            <a:r>
              <a:rPr lang="en-US" dirty="0"/>
              <a:t>Unhealthy obsession with causality</a:t>
            </a:r>
          </a:p>
          <a:p>
            <a:pPr lvl="1"/>
            <a:r>
              <a:rPr lang="en-US" dirty="0"/>
              <a:t>Referees prefer a paper with bad IV analysis than a good paper without?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651F133-A9DA-F0BD-37AB-209359290A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A0831-BC26-4D53-B291-EDA3DF78B93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152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DAF6057-FADF-CC6C-AA2F-B0561EB545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/>
              <a:t>INNOVATION &amp; INDUSTRIAL DYNAMICS: </a:t>
            </a:r>
            <a:br>
              <a:rPr lang="en-US" sz="3200" dirty="0"/>
            </a:br>
            <a:r>
              <a:rPr lang="en-US" sz="3200" dirty="0"/>
              <a:t>What is the relationship between our research community and evolutionary economics?</a:t>
            </a:r>
          </a:p>
        </p:txBody>
      </p:sp>
      <p:sp>
        <p:nvSpPr>
          <p:cNvPr id="5" name="Marcador de contenido 4">
            <a:extLst>
              <a:ext uri="{FF2B5EF4-FFF2-40B4-BE49-F238E27FC236}">
                <a16:creationId xmlns:a16="http://schemas.microsoft.com/office/drawing/2014/main" id="{9A2A2D4C-3C9E-4201-BC63-B44E17BE3C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BUT: Our community = EE?</a:t>
            </a:r>
          </a:p>
          <a:p>
            <a:r>
              <a:rPr lang="en-US" dirty="0"/>
              <a:t>The conference programme contains many leading EE names </a:t>
            </a:r>
          </a:p>
          <a:p>
            <a:endParaRPr lang="en-US" u="sng" dirty="0"/>
          </a:p>
        </p:txBody>
      </p:sp>
      <p:sp>
        <p:nvSpPr>
          <p:cNvPr id="8" name="Marcador de número de diapositiva 7">
            <a:extLst>
              <a:ext uri="{FF2B5EF4-FFF2-40B4-BE49-F238E27FC236}">
                <a16:creationId xmlns:a16="http://schemas.microsoft.com/office/drawing/2014/main" id="{2D9D5636-A1DF-E4BE-CE10-DF26C56600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A0831-BC26-4D53-B291-EDA3DF78B93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883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264</TotalTime>
  <Words>372</Words>
  <Application>Microsoft Office PowerPoint</Application>
  <PresentationFormat>Panorámica</PresentationFormat>
  <Paragraphs>52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Tema de Office</vt:lpstr>
      <vt:lpstr>INNOVATION AND INDUSTRIAL DYNAMICS   “ECONOMICS OF INNOVATION: Where are we, how did we get here, and where are we heading?”</vt:lpstr>
      <vt:lpstr>Presentación de PowerPoint</vt:lpstr>
      <vt:lpstr>INNOVATION &amp; INDUSTRIAL DYNAMICS:  Which are the most promising avenues for future research?</vt:lpstr>
      <vt:lpstr>INNOVATION &amp; INDUSTRIAL DYNAMICS:  Which are the main gaps/shortcomings within our research community (self-criticism)</vt:lpstr>
      <vt:lpstr>INNOVATION &amp; INDUSTRIAL DYNAMICS:  What is the relationship between our research community and mainstream economics?</vt:lpstr>
      <vt:lpstr>INNOVATION &amp; INDUSTRIAL DYNAMICS:  What is the relationship between our research community and evolutionary economics?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INNOVATION AND INDUSTRIAL DYNAMICS   “ECONOMICS OF INNOVATION: Where are we, how did we get here, and where are we heading?”</dc:title>
  <dc:creator>A</dc:creator>
  <cp:lastModifiedBy>A</cp:lastModifiedBy>
  <cp:revision>6</cp:revision>
  <dcterms:created xsi:type="dcterms:W3CDTF">2023-09-05T14:05:04Z</dcterms:created>
  <dcterms:modified xsi:type="dcterms:W3CDTF">2023-09-06T13:25:00Z</dcterms:modified>
</cp:coreProperties>
</file>