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2EAC9-7966-4B11-82B9-86524DDAB2C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4BC6C-81C9-42EA-887D-43FB7F3E5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4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4E8ED7-CB73-1D79-0C37-24F0A13C3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754369-FA51-D3C3-2A21-7692B06D9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89727C-2990-71F2-5415-005BCE7D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BD44-4B13-4E38-8351-F0EFE0BF882A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4FDC35-3A44-2E1C-394D-77F74105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1C44AA-AE5C-50DD-195D-5E3A351E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8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E8EB6-D8DA-54B5-2DA6-089C62304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E1481C-9ADA-9D45-F99B-E1194B0AA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3EB935-F7A6-DF80-501B-D0A30952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8F54-B673-47C2-81DE-FC77649A64A5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A39133-FDC6-64A8-0867-C213F1B8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41395E-F321-F6D4-F337-E2FC98A30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8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EA8716-657B-88D9-04DC-DDFF84A9A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373CBC-D78C-98A6-94F9-556862657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0BA55-A60E-D16E-7611-D8105421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EE0D-BC56-4670-BC1B-140A1DCB58B6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83B4DC-AC86-4368-48B6-21E56C0CB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6A53C3-BDEE-AADD-6D40-042DCCC8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7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FE95E-070C-D6D9-9B1A-F0145159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8F653F-68FE-C4A9-A5FF-B8AA14209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84FD1F-90D3-F755-FDB5-D4C4932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D89-A9D8-44D6-8DD8-03814259F56E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DE5B1A-3FFD-E7E4-13D3-875E52B3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DF6F53-03B9-5720-6A82-CF3E52879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6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F3A27-E6E3-ED13-7C88-C3B44F46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97AAA9-22EE-3F06-4FE5-CD870F855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53D8EC-0B8E-9F41-549E-F56AEB6B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D7C0-1016-4B22-A5FE-92BFE56EAD42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1B9B54-4B32-3388-DEAD-4AD31166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085266-3A14-BF46-E904-95EACB21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5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CA89C-E9E5-755F-C986-8490AE069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2E3188-F548-75B3-6927-35391627E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E0CA1E-F0B2-6D67-C70D-F946894E0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3D15F1-6AC8-3406-2CAB-580F50EF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1A23-F310-49D6-8337-291992BCDDD2}" type="datetime1">
              <a:rPr lang="en-US" smtClean="0"/>
              <a:t>9/6/2023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8F1739-E7F5-C68F-65E2-A0D44903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E5C515-62DF-6888-F258-729D0181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4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D5A5F-CED9-D29F-A067-7379B8CA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DCAAD6-97FE-C9DD-DA72-86654E589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17EF73-E3AF-B8D0-A4C6-9D4D29EAA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BD85CF-6123-E8F7-FD03-1FAC0D8DDA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5968456-9BF9-A511-3A88-E2737221F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CD287D-8B30-D066-A844-D637F3DB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10B2-D6FD-449A-922C-038533053092}" type="datetime1">
              <a:rPr lang="en-US" smtClean="0"/>
              <a:t>9/6/2023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FB5B76-38C3-0D5E-BCC8-963703B2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610E83-0A1F-6244-A4DC-1ED0AE471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0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BB7B9-A76D-C5B4-9AF5-79E7B4188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1DBDED-8828-7175-29A3-D744888A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C42A-8A85-4115-99BD-B09E5DC5EF23}" type="datetime1">
              <a:rPr lang="en-US" smtClean="0"/>
              <a:t>9/6/2023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C91990-0F26-D104-6210-149B9F05D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8864E6-1B88-B8AF-2C13-44E60A30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1DD3EE-07F3-3D23-0A54-BFF48A0E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7119-0E10-4E8D-9828-76B77E937AC9}" type="datetime1">
              <a:rPr lang="en-US" smtClean="0"/>
              <a:t>9/6/2023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E2FAD5-222F-B5BF-4991-3CA3F868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BD33E0-82E6-4953-0E7B-628B879A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284D3-384E-9C35-1EE9-F861BD99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E07C9C-5C26-4C0A-8CA4-E2D3FC9E3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B2F797-80F9-582D-A4BE-DE64094A5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563AD2-D9D0-9D19-2715-AEC95A22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AD12-D720-4EFB-ADA9-BCBF6FAF8B5F}" type="datetime1">
              <a:rPr lang="en-US" smtClean="0"/>
              <a:t>9/6/2023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B9DA5D-AA67-76DD-4FE5-47FE895D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F7F801-002A-9D01-48FE-35DFEC85D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0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057D5-A688-E8A7-02A4-069387A4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1CA533-169E-B45D-2CFB-90A9BFBCA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F0777D-259A-0B5E-E64F-D1B1C4C4E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D462A2-08A3-DB19-C8A6-7FC7BD7E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4A5E-2984-411B-A074-F81454F27720}" type="datetime1">
              <a:rPr lang="en-US" smtClean="0"/>
              <a:t>9/6/2023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3D391D-4F29-D47F-EB65-E30073A7C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980A33-DA8E-E470-DE97-57B4EAB7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EA1D13-48B0-281C-98C3-16BCEA394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166F29-D335-6D98-1995-D2203957E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D16EF7-3A26-7F5A-9E8B-2321F0488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F6A-774E-49CC-8E8E-E886437751A2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B63C25-CADF-40A9-7787-A3C0BAC67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47D6E8-50FE-D7A4-26D9-3C0F4CA51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A0831-BC26-4D53-B291-EDA3DF78B9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5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D7133-20BB-7D67-DCA8-16528C04DB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INNOVATION AND INDUSTRIAL DYNAMICS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“ECONOMICS OF INNOVATION: Where are we, how did we get here, and where are we heading?”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4ECAA8-B1A5-7881-AB72-25E6375C8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Alex COAD</a:t>
            </a:r>
          </a:p>
          <a:p>
            <a:r>
              <a:rPr lang="en-US" dirty="0"/>
              <a:t>Waseda University, Tokyo</a:t>
            </a:r>
          </a:p>
          <a:p>
            <a:endParaRPr lang="en-US" dirty="0"/>
          </a:p>
          <a:p>
            <a:r>
              <a:rPr lang="en-US" dirty="0"/>
              <a:t>Milan, September 2023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2ECB16-3C1C-A99F-E6E1-5230CF15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BAA7066-36CA-EBAA-4EC4-6E46C3FA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48B1A3-EE22-82F7-5325-1B18E0AD36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0070C0"/>
                </a:solidFill>
                <a:effectLst/>
              </a:rPr>
              <a:t>1. What do we know now that we didn't know 20 years ago? </a:t>
            </a:r>
          </a:p>
          <a:p>
            <a:pPr algn="just"/>
            <a:endParaRPr lang="en-US" dirty="0">
              <a:solidFill>
                <a:srgbClr val="0070C0"/>
              </a:solidFill>
              <a:effectLst/>
            </a:endParaRPr>
          </a:p>
          <a:p>
            <a:pPr algn="just"/>
            <a:endParaRPr lang="en-US" dirty="0">
              <a:solidFill>
                <a:srgbClr val="0070C0"/>
              </a:solidFill>
            </a:endParaRPr>
          </a:p>
          <a:p>
            <a:pPr algn="just"/>
            <a:r>
              <a:rPr lang="en-US" dirty="0">
                <a:solidFill>
                  <a:srgbClr val="0070C0"/>
                </a:solidFill>
                <a:effectLst/>
              </a:rPr>
              <a:t>What are the general properties, the stylized facts that we now know and did not know before?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8A86A8-CC4B-025A-98C2-2A02C5D2F2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Entry (binary)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Entry modes</a:t>
            </a:r>
          </a:p>
          <a:p>
            <a:r>
              <a:rPr lang="en-US" dirty="0"/>
              <a:t>Exit (binary)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Exit modes</a:t>
            </a:r>
          </a:p>
          <a:p>
            <a:r>
              <a:rPr lang="en-US" dirty="0"/>
              <a:t>Growth rate distributions</a:t>
            </a:r>
          </a:p>
          <a:p>
            <a:r>
              <a:rPr lang="en-US" dirty="0"/>
              <a:t>Co-evolution (SVARs)</a:t>
            </a:r>
          </a:p>
          <a:p>
            <a:r>
              <a:rPr lang="en-US" dirty="0"/>
              <a:t>High-Growth Firms (HGFs)</a:t>
            </a:r>
          </a:p>
          <a:p>
            <a:r>
              <a:rPr lang="en-US" dirty="0"/>
              <a:t>Scale-ups (e.g. digital unicorns)</a:t>
            </a:r>
          </a:p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E1F789-7E72-9C00-043C-A0F82C55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0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F6057-FADF-CC6C-AA2F-B0561EB54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INNOVATION &amp; INDUSTRIAL DYNAMICS: </a:t>
            </a:r>
            <a:br>
              <a:rPr lang="en-US" sz="3200" dirty="0"/>
            </a:br>
            <a:r>
              <a:rPr lang="en-US" sz="3200" dirty="0"/>
              <a:t>Which are the most promising avenues for future research?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D9C052-F4A8-D024-A00A-695A1A8E6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data techniques for prediction (LASSO, CART, Neural Networks, Deep Learning; also Google Trends)</a:t>
            </a:r>
          </a:p>
          <a:p>
            <a:r>
              <a:rPr lang="en-US" dirty="0"/>
              <a:t>Text as data</a:t>
            </a:r>
          </a:p>
          <a:p>
            <a:r>
              <a:rPr lang="en-US" dirty="0"/>
              <a:t>SVARs for describing co-evolutionary dynamics</a:t>
            </a:r>
          </a:p>
          <a:p>
            <a:r>
              <a:rPr lang="en-US" dirty="0"/>
              <a:t>Finer-grained data</a:t>
            </a:r>
          </a:p>
          <a:p>
            <a:pPr lvl="1"/>
            <a:r>
              <a:rPr lang="en-US" dirty="0"/>
              <a:t>Product-level data</a:t>
            </a:r>
          </a:p>
          <a:p>
            <a:pPr lvl="1"/>
            <a:r>
              <a:rPr lang="en-US" dirty="0"/>
              <a:t>Tracking machines via serial numbers </a:t>
            </a:r>
          </a:p>
          <a:p>
            <a:pPr lvl="2"/>
            <a:r>
              <a:rPr lang="en-US" dirty="0"/>
              <a:t>Ma, </a:t>
            </a:r>
            <a:r>
              <a:rPr lang="en-US" dirty="0" err="1"/>
              <a:t>Murfin</a:t>
            </a:r>
            <a:r>
              <a:rPr lang="en-US" dirty="0"/>
              <a:t>, Pratt, (2022, Young Firms, Old Capital; JFE)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EA2642-CF19-E789-F43B-07F66890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F6057-FADF-CC6C-AA2F-B0561EB54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INNOVATION &amp; INDUSTRIAL DYNAMICS: </a:t>
            </a:r>
            <a:br>
              <a:rPr lang="en-US" sz="3600" dirty="0"/>
            </a:br>
            <a:r>
              <a:rPr lang="en-US" sz="3600" dirty="0"/>
              <a:t>Which are the main gaps/shortcomings within our research community (self-criticism)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D9C052-F4A8-D024-A00A-695A1A8E6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Nothing in particular</a:t>
            </a:r>
          </a:p>
          <a:p>
            <a:r>
              <a:rPr lang="en-US" dirty="0"/>
              <a:t>Let’s keep trying to produce excellent research!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E7EF0-F8E5-0049-DF79-439C4DEA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5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F6057-FADF-CC6C-AA2F-B0561EB54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INNOVATION &amp; INDUSTRIAL DYNAMICS: </a:t>
            </a:r>
            <a:br>
              <a:rPr lang="en-US" sz="3200" dirty="0"/>
            </a:br>
            <a:r>
              <a:rPr lang="en-US" sz="3200" dirty="0"/>
              <a:t>What is the relationship between our research community and mainstream economics?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F90F0E-5A53-E2F3-0468-6DA41FE744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FRUITFUL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D9C052-F4A8-D024-A00A-695A1A8E66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Interest in firm heterogeneity and selection dynamics</a:t>
            </a:r>
          </a:p>
          <a:p>
            <a:r>
              <a:rPr lang="en-US" dirty="0"/>
              <a:t>The “empirical turn”</a:t>
            </a:r>
          </a:p>
          <a:p>
            <a:pPr lvl="1"/>
            <a:r>
              <a:rPr lang="en-US" dirty="0"/>
              <a:t>Rigorous analysis of large-sample representative data</a:t>
            </a:r>
          </a:p>
          <a:p>
            <a:r>
              <a:rPr lang="en-US" dirty="0"/>
              <a:t>Sharing of data</a:t>
            </a:r>
          </a:p>
          <a:p>
            <a:r>
              <a:rPr lang="en-US" dirty="0"/>
              <a:t>Avoiding disciplinary silos: new insights on phenomena of interest</a:t>
            </a:r>
          </a:p>
          <a:p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70D88C-D652-1298-F69A-B3F613CA0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UNHELPFUL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0ED378-B736-5D6F-B61E-E0070FA257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Mainstream economics sometimes falls back on bizarre assumptions</a:t>
            </a:r>
          </a:p>
          <a:p>
            <a:pPr lvl="1"/>
            <a:r>
              <a:rPr lang="en-US" dirty="0"/>
              <a:t>E.g. the Lucas 1978 model: managers are perfectly matched to firm size according to ability</a:t>
            </a:r>
          </a:p>
          <a:p>
            <a:r>
              <a:rPr lang="en-US" dirty="0"/>
              <a:t>Reinventing the wheel</a:t>
            </a:r>
          </a:p>
          <a:p>
            <a:pPr lvl="1"/>
            <a:r>
              <a:rPr lang="en-US" dirty="0"/>
              <a:t>E.g. Acemoglu et al rediscovering technological unemployment without building on </a:t>
            </a:r>
            <a:r>
              <a:rPr lang="en-US" dirty="0" err="1"/>
              <a:t>Vivarelli</a:t>
            </a:r>
            <a:r>
              <a:rPr lang="en-US" dirty="0"/>
              <a:t> et al</a:t>
            </a:r>
          </a:p>
          <a:p>
            <a:pPr lvl="1"/>
            <a:r>
              <a:rPr lang="en-US" dirty="0"/>
              <a:t>E.g. suddenly recognizing that firms are not homogeneous </a:t>
            </a:r>
          </a:p>
          <a:p>
            <a:r>
              <a:rPr lang="en-US" dirty="0"/>
              <a:t>Unhealthy obsession with causality</a:t>
            </a:r>
          </a:p>
          <a:p>
            <a:pPr lvl="1"/>
            <a:r>
              <a:rPr lang="en-US" dirty="0"/>
              <a:t>Referees prefer a paper with bad IV analysis than a good paper without?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51F133-A9DA-F0BD-37AB-20935929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5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F6057-FADF-CC6C-AA2F-B0561EB54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INNOVATION &amp; INDUSTRIAL DYNAMICS: </a:t>
            </a:r>
            <a:br>
              <a:rPr lang="en-US" sz="3200" dirty="0"/>
            </a:br>
            <a:r>
              <a:rPr lang="en-US" sz="3200" dirty="0"/>
              <a:t>What is the relationship between our research community and evolutionary economics?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A2A2D4C-3C9E-4201-BC63-B44E17BE3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BUT: Our community = EE?</a:t>
            </a:r>
          </a:p>
          <a:p>
            <a:r>
              <a:rPr lang="en-US" dirty="0"/>
              <a:t>The conference programme contains many leading EE names </a:t>
            </a:r>
          </a:p>
          <a:p>
            <a:endParaRPr lang="en-US" u="sng" dirty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2D9D5636-A1DF-E4BE-CE10-DF26C566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0831-BC26-4D53-B291-EDA3DF78B9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372</Words>
  <Application>Microsoft Office PowerPoint</Application>
  <PresentationFormat>Panorámica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INNOVATION AND INDUSTRIAL DYNAMICS   “ECONOMICS OF INNOVATION: Where are we, how did we get here, and where are we heading?”</vt:lpstr>
      <vt:lpstr>Presentación de PowerPoint</vt:lpstr>
      <vt:lpstr>INNOVATION &amp; INDUSTRIAL DYNAMICS:  Which are the most promising avenues for future research?</vt:lpstr>
      <vt:lpstr>INNOVATION &amp; INDUSTRIAL DYNAMICS:  Which are the main gaps/shortcomings within our research community (self-criticism)</vt:lpstr>
      <vt:lpstr>INNOVATION &amp; INDUSTRIAL DYNAMICS:  What is the relationship between our research community and mainstream economics?</vt:lpstr>
      <vt:lpstr>INNOVATION &amp; INDUSTRIAL DYNAMICS:  What is the relationship between our research community and evolutionary economics?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AND INDUSTRIAL DYNAMICS   “ECONOMICS OF INNOVATION: Where are we, how did we get here, and where are we heading?”</dc:title>
  <dc:creator>A</dc:creator>
  <cp:lastModifiedBy>A</cp:lastModifiedBy>
  <cp:revision>6</cp:revision>
  <dcterms:created xsi:type="dcterms:W3CDTF">2023-09-05T14:05:04Z</dcterms:created>
  <dcterms:modified xsi:type="dcterms:W3CDTF">2023-09-06T13:25:00Z</dcterms:modified>
</cp:coreProperties>
</file>