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71" r:id="rId2"/>
    <p:sldId id="267" r:id="rId3"/>
    <p:sldId id="272" r:id="rId4"/>
    <p:sldId id="258" r:id="rId5"/>
    <p:sldId id="276" r:id="rId6"/>
    <p:sldId id="266" r:id="rId7"/>
    <p:sldId id="277" r:id="rId8"/>
    <p:sldId id="285" r:id="rId9"/>
    <p:sldId id="257" r:id="rId10"/>
    <p:sldId id="260" r:id="rId11"/>
    <p:sldId id="288" r:id="rId12"/>
    <p:sldId id="289" r:id="rId13"/>
    <p:sldId id="317" r:id="rId14"/>
    <p:sldId id="293" r:id="rId15"/>
    <p:sldId id="309" r:id="rId16"/>
    <p:sldId id="268" r:id="rId17"/>
    <p:sldId id="295" r:id="rId18"/>
    <p:sldId id="310" r:id="rId19"/>
    <p:sldId id="294" r:id="rId20"/>
    <p:sldId id="316" r:id="rId21"/>
    <p:sldId id="259" r:id="rId22"/>
    <p:sldId id="273" r:id="rId23"/>
    <p:sldId id="261" r:id="rId24"/>
    <p:sldId id="262" r:id="rId25"/>
    <p:sldId id="263" r:id="rId26"/>
    <p:sldId id="264" r:id="rId27"/>
    <p:sldId id="265" r:id="rId28"/>
    <p:sldId id="286" r:id="rId29"/>
    <p:sldId id="278" r:id="rId30"/>
    <p:sldId id="279" r:id="rId31"/>
    <p:sldId id="280" r:id="rId32"/>
    <p:sldId id="269" r:id="rId33"/>
    <p:sldId id="287" r:id="rId34"/>
    <p:sldId id="281" r:id="rId35"/>
    <p:sldId id="282" r:id="rId36"/>
    <p:sldId id="283" r:id="rId37"/>
    <p:sldId id="284" r:id="rId38"/>
    <p:sldId id="274" r:id="rId39"/>
    <p:sldId id="270" r:id="rId40"/>
    <p:sldId id="297" r:id="rId41"/>
    <p:sldId id="318" r:id="rId42"/>
    <p:sldId id="296" r:id="rId43"/>
    <p:sldId id="315" r:id="rId44"/>
    <p:sldId id="311" r:id="rId45"/>
    <p:sldId id="31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99"/>
    <p:restoredTop sz="83221"/>
  </p:normalViewPr>
  <p:slideViewPr>
    <p:cSldViewPr snapToGrid="0">
      <p:cViewPr varScale="1">
        <p:scale>
          <a:sx n="152" d="100"/>
          <a:sy n="152" d="100"/>
        </p:scale>
        <p:origin x="560" y="176"/>
      </p:cViewPr>
      <p:guideLst/>
    </p:cSldViewPr>
  </p:slideViewPr>
  <p:notesTextViewPr>
    <p:cViewPr>
      <p:scale>
        <a:sx n="114" d="100"/>
        <a:sy n="114" d="100"/>
      </p:scale>
      <p:origin x="0" y="0"/>
    </p:cViewPr>
  </p:notesTextViewPr>
  <p:sorterViewPr>
    <p:cViewPr>
      <p:scale>
        <a:sx n="83" d="100"/>
        <a:sy n="8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261721-AFD7-8D43-B416-D494308B46A4}"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GB"/>
        </a:p>
      </dgm:t>
    </dgm:pt>
    <dgm:pt modelId="{9A8FACED-F5C4-0F47-870F-F799A6F63554}">
      <dgm:prSet phldrT="[Text]"/>
      <dgm:spPr>
        <a:blipFill dpi="0" rotWithShape="0">
          <a:blip xmlns:r="http://schemas.openxmlformats.org/officeDocument/2006/relationships" r:embed="rId1">
            <a:alphaModFix amt="83005"/>
          </a:blip>
          <a:srcRect/>
          <a:stretch>
            <a:fillRect l="-7000" r="-7000"/>
          </a:stretch>
        </a:blipFill>
      </dgm:spPr>
      <dgm:t>
        <a:bodyPr/>
        <a:lstStyle/>
        <a:p>
          <a:r>
            <a:rPr lang="en-GB" b="1" dirty="0">
              <a:solidFill>
                <a:schemeClr val="bg1"/>
              </a:solidFill>
            </a:rPr>
            <a:t>Selection</a:t>
          </a:r>
        </a:p>
      </dgm:t>
    </dgm:pt>
    <dgm:pt modelId="{57CB097D-1564-6642-85A7-8BE0886B3D13}" type="parTrans" cxnId="{B7368912-5D79-D445-A1F2-1F8948EAC78D}">
      <dgm:prSet/>
      <dgm:spPr/>
      <dgm:t>
        <a:bodyPr/>
        <a:lstStyle/>
        <a:p>
          <a:endParaRPr lang="en-GB"/>
        </a:p>
      </dgm:t>
    </dgm:pt>
    <dgm:pt modelId="{372AF7DD-9033-564E-B0D9-69EEF4905B44}" type="sibTrans" cxnId="{B7368912-5D79-D445-A1F2-1F8948EAC78D}">
      <dgm:prSet/>
      <dgm:spPr/>
      <dgm:t>
        <a:bodyPr/>
        <a:lstStyle/>
        <a:p>
          <a:endParaRPr lang="en-GB"/>
        </a:p>
      </dgm:t>
    </dgm:pt>
    <dgm:pt modelId="{81DFC071-78E4-0943-8AEF-1E03ED755B8E}">
      <dgm:prSet phldrT="[Text]" custT="1"/>
      <dgm:spPr>
        <a:noFill/>
      </dgm:spPr>
      <dgm:t>
        <a:bodyPr/>
        <a:lstStyle/>
        <a:p>
          <a:r>
            <a:rPr lang="en-GB" sz="2400" b="1" dirty="0"/>
            <a:t>Liability of newness</a:t>
          </a:r>
        </a:p>
      </dgm:t>
    </dgm:pt>
    <dgm:pt modelId="{CABA7AE5-65D1-9147-A66D-8022BEE70089}" type="parTrans" cxnId="{1A707C80-23FA-0740-A112-B49B76D7A454}">
      <dgm:prSet/>
      <dgm:spPr/>
      <dgm:t>
        <a:bodyPr/>
        <a:lstStyle/>
        <a:p>
          <a:endParaRPr lang="en-GB"/>
        </a:p>
      </dgm:t>
    </dgm:pt>
    <dgm:pt modelId="{BE3A6415-1C0D-D24E-9849-2587E68BF9C4}" type="sibTrans" cxnId="{1A707C80-23FA-0740-A112-B49B76D7A454}">
      <dgm:prSet/>
      <dgm:spPr/>
      <dgm:t>
        <a:bodyPr/>
        <a:lstStyle/>
        <a:p>
          <a:endParaRPr lang="en-GB"/>
        </a:p>
      </dgm:t>
    </dgm:pt>
    <dgm:pt modelId="{C1686469-90BA-4D4B-A271-E3FF43101A3D}">
      <dgm:prSet phldrT="[Text]"/>
      <dgm:spPr>
        <a:blipFill dpi="0" rotWithShape="0">
          <a:blip xmlns:r="http://schemas.openxmlformats.org/officeDocument/2006/relationships" r:embed="rId2">
            <a:alphaModFix amt="68000"/>
          </a:blip>
          <a:srcRect/>
          <a:stretch>
            <a:fillRect l="-7000" r="-7000"/>
          </a:stretch>
        </a:blipFill>
      </dgm:spPr>
      <dgm:t>
        <a:bodyPr/>
        <a:lstStyle/>
        <a:p>
          <a:r>
            <a:rPr lang="en-GB" b="1" dirty="0">
              <a:solidFill>
                <a:schemeClr val="tx1"/>
              </a:solidFill>
            </a:rPr>
            <a:t>Learning</a:t>
          </a:r>
        </a:p>
      </dgm:t>
    </dgm:pt>
    <dgm:pt modelId="{4550A9E6-5E0C-284A-83C9-EE4A49A34334}" type="parTrans" cxnId="{C02D2E1D-1418-AF40-87BC-B267DCC6D98D}">
      <dgm:prSet/>
      <dgm:spPr/>
      <dgm:t>
        <a:bodyPr/>
        <a:lstStyle/>
        <a:p>
          <a:endParaRPr lang="en-GB"/>
        </a:p>
      </dgm:t>
    </dgm:pt>
    <dgm:pt modelId="{7C383AFE-C2E4-0A46-8E1D-0EAA03732AB1}" type="sibTrans" cxnId="{C02D2E1D-1418-AF40-87BC-B267DCC6D98D}">
      <dgm:prSet/>
      <dgm:spPr/>
      <dgm:t>
        <a:bodyPr/>
        <a:lstStyle/>
        <a:p>
          <a:endParaRPr lang="en-GB"/>
        </a:p>
      </dgm:t>
    </dgm:pt>
    <dgm:pt modelId="{BDBDBD91-9714-5A46-BC1E-5434501054FF}">
      <dgm:prSet phldrT="[Text]" custT="1"/>
      <dgm:spPr>
        <a:noFill/>
        <a:ln>
          <a:solidFill>
            <a:schemeClr val="tx1">
              <a:lumMod val="50000"/>
              <a:lumOff val="50000"/>
            </a:schemeClr>
          </a:solidFill>
        </a:ln>
      </dgm:spPr>
      <dgm:t>
        <a:bodyPr/>
        <a:lstStyle/>
        <a:p>
          <a:r>
            <a:rPr lang="en-GB" sz="2400" b="1" dirty="0">
              <a:solidFill>
                <a:schemeClr val="tx1"/>
              </a:solidFill>
            </a:rPr>
            <a:t>Red Queen effects and external shocks</a:t>
          </a:r>
        </a:p>
      </dgm:t>
    </dgm:pt>
    <dgm:pt modelId="{7F4EFED7-52AE-BF48-A843-1C50E56B2A69}" type="parTrans" cxnId="{EAAFC7E5-B372-9248-B135-81E52025758F}">
      <dgm:prSet/>
      <dgm:spPr/>
      <dgm:t>
        <a:bodyPr/>
        <a:lstStyle/>
        <a:p>
          <a:endParaRPr lang="en-GB"/>
        </a:p>
      </dgm:t>
    </dgm:pt>
    <dgm:pt modelId="{FB09A916-4795-C748-AEC1-14F5DE0AEF80}" type="sibTrans" cxnId="{EAAFC7E5-B372-9248-B135-81E52025758F}">
      <dgm:prSet/>
      <dgm:spPr/>
      <dgm:t>
        <a:bodyPr/>
        <a:lstStyle/>
        <a:p>
          <a:endParaRPr lang="en-GB"/>
        </a:p>
      </dgm:t>
    </dgm:pt>
    <dgm:pt modelId="{5ED4FE26-545E-5240-B597-7D9FC113DD9C}">
      <dgm:prSet phldrT="[Text]" custT="1"/>
      <dgm:spPr>
        <a:noFill/>
      </dgm:spPr>
      <dgm:t>
        <a:bodyPr/>
        <a:lstStyle/>
        <a:p>
          <a:pPr marL="0" lvl="0" indent="0" algn="ctr" defTabSz="711200">
            <a:lnSpc>
              <a:spcPct val="90000"/>
            </a:lnSpc>
            <a:spcBef>
              <a:spcPct val="0"/>
            </a:spcBef>
            <a:spcAft>
              <a:spcPct val="35000"/>
            </a:spcAft>
            <a:buNone/>
          </a:pPr>
          <a:r>
            <a:rPr lang="en-GB" sz="2400" b="1" kern="1200" dirty="0">
              <a:solidFill>
                <a:prstClr val="white"/>
              </a:solidFill>
              <a:latin typeface="Calibri" panose="020F0502020204030204"/>
              <a:ea typeface="+mn-ea"/>
              <a:cs typeface="+mn-cs"/>
            </a:rPr>
            <a:t>Liability of smallness</a:t>
          </a:r>
        </a:p>
      </dgm:t>
    </dgm:pt>
    <dgm:pt modelId="{28C995BB-1312-C743-BBF2-9B0B2C7FC617}" type="parTrans" cxnId="{A9BFA1C8-4741-5149-93AD-D3E6EA330F9A}">
      <dgm:prSet/>
      <dgm:spPr/>
      <dgm:t>
        <a:bodyPr/>
        <a:lstStyle/>
        <a:p>
          <a:endParaRPr lang="en-GB"/>
        </a:p>
      </dgm:t>
    </dgm:pt>
    <dgm:pt modelId="{0BB03736-02BE-5647-A4DC-90329941D315}" type="sibTrans" cxnId="{A9BFA1C8-4741-5149-93AD-D3E6EA330F9A}">
      <dgm:prSet/>
      <dgm:spPr/>
      <dgm:t>
        <a:bodyPr/>
        <a:lstStyle/>
        <a:p>
          <a:endParaRPr lang="en-GB"/>
        </a:p>
      </dgm:t>
    </dgm:pt>
    <dgm:pt modelId="{D195C9A5-956A-E543-B1CC-8EFBBFC35EEA}">
      <dgm:prSet phldrT="[Text]" custT="1"/>
      <dgm:spPr>
        <a:noFill/>
        <a:ln>
          <a:solidFill>
            <a:schemeClr val="tx1"/>
          </a:solidFill>
        </a:ln>
      </dgm:spPr>
      <dgm:t>
        <a:bodyPr/>
        <a:lstStyle/>
        <a:p>
          <a:pPr marL="0" lvl="0" indent="0" algn="ctr" defTabSz="711200">
            <a:lnSpc>
              <a:spcPct val="90000"/>
            </a:lnSpc>
            <a:spcBef>
              <a:spcPct val="0"/>
            </a:spcBef>
            <a:spcAft>
              <a:spcPct val="35000"/>
            </a:spcAft>
            <a:buNone/>
          </a:pPr>
          <a:r>
            <a:rPr lang="en-GB" sz="2400" b="1" kern="1200" dirty="0">
              <a:solidFill>
                <a:prstClr val="black"/>
              </a:solidFill>
              <a:latin typeface="+mn-lt"/>
              <a:ea typeface="+mn-ea"/>
              <a:cs typeface="+mn-cs"/>
            </a:rPr>
            <a:t>Innovation premium</a:t>
          </a:r>
        </a:p>
      </dgm:t>
    </dgm:pt>
    <dgm:pt modelId="{CD4D56E9-23DF-8B48-821C-D2F7C0C81499}" type="parTrans" cxnId="{481F35E4-3081-1F40-9AAD-0E6F0EE647BE}">
      <dgm:prSet/>
      <dgm:spPr/>
      <dgm:t>
        <a:bodyPr/>
        <a:lstStyle/>
        <a:p>
          <a:endParaRPr lang="en-GB"/>
        </a:p>
      </dgm:t>
    </dgm:pt>
    <dgm:pt modelId="{BF485094-6E7D-9E47-8BD7-DF59CAF6D337}" type="sibTrans" cxnId="{481F35E4-3081-1F40-9AAD-0E6F0EE647BE}">
      <dgm:prSet/>
      <dgm:spPr/>
      <dgm:t>
        <a:bodyPr/>
        <a:lstStyle/>
        <a:p>
          <a:endParaRPr lang="en-GB"/>
        </a:p>
      </dgm:t>
    </dgm:pt>
    <dgm:pt modelId="{7B71EBA0-BC18-A24E-9DFB-64E7E9F8711D}">
      <dgm:prSet phldrT="[Text]" custT="1"/>
      <dgm:spPr>
        <a:noFill/>
        <a:ln>
          <a:solidFill>
            <a:schemeClr val="tx1"/>
          </a:solidFill>
        </a:ln>
      </dgm:spPr>
      <dgm:t>
        <a:bodyPr/>
        <a:lstStyle/>
        <a:p>
          <a:r>
            <a:rPr lang="en-GB" sz="2400" b="1" dirty="0">
              <a:solidFill>
                <a:schemeClr val="tx1"/>
              </a:solidFill>
            </a:rPr>
            <a:t>Risk and uncertainty (R&amp;D)</a:t>
          </a:r>
        </a:p>
      </dgm:t>
    </dgm:pt>
    <dgm:pt modelId="{BDD11CE0-1F30-C64F-8E0F-203ABDE6164F}" type="parTrans" cxnId="{44F16B29-D14C-0540-A91A-4FAAA7817C5C}">
      <dgm:prSet/>
      <dgm:spPr/>
      <dgm:t>
        <a:bodyPr/>
        <a:lstStyle/>
        <a:p>
          <a:endParaRPr lang="en-GB"/>
        </a:p>
      </dgm:t>
    </dgm:pt>
    <dgm:pt modelId="{02065D1F-006D-6242-AD12-F385AC0F1B8C}" type="sibTrans" cxnId="{44F16B29-D14C-0540-A91A-4FAAA7817C5C}">
      <dgm:prSet/>
      <dgm:spPr/>
      <dgm:t>
        <a:bodyPr/>
        <a:lstStyle/>
        <a:p>
          <a:endParaRPr lang="en-GB"/>
        </a:p>
      </dgm:t>
    </dgm:pt>
    <dgm:pt modelId="{C9A97090-0ECA-874D-A478-F61C0558CA88}">
      <dgm:prSet phldrT="[Text]" custT="1"/>
      <dgm:spPr>
        <a:noFill/>
        <a:ln>
          <a:solidFill>
            <a:schemeClr val="tx1">
              <a:lumMod val="50000"/>
              <a:lumOff val="50000"/>
            </a:schemeClr>
          </a:solidFill>
        </a:ln>
      </dgm:spPr>
      <dgm:t>
        <a:bodyPr/>
        <a:lstStyle/>
        <a:p>
          <a:r>
            <a:rPr lang="en-GB" sz="2400" b="1" dirty="0">
              <a:solidFill>
                <a:schemeClr val="tx1"/>
              </a:solidFill>
            </a:rPr>
            <a:t>Exit modes, sequences and timing of change</a:t>
          </a:r>
        </a:p>
      </dgm:t>
    </dgm:pt>
    <dgm:pt modelId="{429A3BE6-2A50-354A-A31C-C88D44F635CB}" type="parTrans" cxnId="{721F3ECE-D557-FE4F-8651-5AAEDEE4EF7D}">
      <dgm:prSet/>
      <dgm:spPr/>
      <dgm:t>
        <a:bodyPr/>
        <a:lstStyle/>
        <a:p>
          <a:endParaRPr lang="en-GB"/>
        </a:p>
      </dgm:t>
    </dgm:pt>
    <dgm:pt modelId="{D1942D82-25AA-CC4A-A4A8-CA1086C7A12A}" type="sibTrans" cxnId="{721F3ECE-D557-FE4F-8651-5AAEDEE4EF7D}">
      <dgm:prSet/>
      <dgm:spPr/>
      <dgm:t>
        <a:bodyPr/>
        <a:lstStyle/>
        <a:p>
          <a:endParaRPr lang="en-GB"/>
        </a:p>
      </dgm:t>
    </dgm:pt>
    <dgm:pt modelId="{76C50B51-8EEB-4747-8356-36607842DD92}">
      <dgm:prSet phldrT="[Text]"/>
      <dgm:spPr>
        <a:blipFill dpi="0" rotWithShape="0">
          <a:blip xmlns:r="http://schemas.openxmlformats.org/officeDocument/2006/relationships" r:embed="rId3">
            <a:alphaModFix amt="55000"/>
          </a:blip>
          <a:srcRect/>
          <a:stretch>
            <a:fillRect l="-7000" r="-7000"/>
          </a:stretch>
        </a:blipFill>
      </dgm:spPr>
      <dgm:t>
        <a:bodyPr/>
        <a:lstStyle/>
        <a:p>
          <a:r>
            <a:rPr lang="en-GB" b="1" dirty="0">
              <a:solidFill>
                <a:schemeClr val="tx1"/>
              </a:solidFill>
            </a:rPr>
            <a:t>Strategic fit</a:t>
          </a:r>
        </a:p>
      </dgm:t>
    </dgm:pt>
    <dgm:pt modelId="{1EEF09E3-D2CB-524E-8B86-C3D5A5C3BC65}" type="sibTrans" cxnId="{4AB10657-2F2C-8341-9E26-38B1B3B8B720}">
      <dgm:prSet/>
      <dgm:spPr/>
      <dgm:t>
        <a:bodyPr/>
        <a:lstStyle/>
        <a:p>
          <a:endParaRPr lang="en-GB"/>
        </a:p>
      </dgm:t>
    </dgm:pt>
    <dgm:pt modelId="{BD724164-B301-C84D-A094-10F1D3040854}" type="parTrans" cxnId="{4AB10657-2F2C-8341-9E26-38B1B3B8B720}">
      <dgm:prSet/>
      <dgm:spPr/>
      <dgm:t>
        <a:bodyPr/>
        <a:lstStyle/>
        <a:p>
          <a:endParaRPr lang="en-GB"/>
        </a:p>
      </dgm:t>
    </dgm:pt>
    <dgm:pt modelId="{9B247DA0-BC7D-0B4A-A69E-8C7F4A66089E}" type="pres">
      <dgm:prSet presAssocID="{7C261721-AFD7-8D43-B416-D494308B46A4}" presName="theList" presStyleCnt="0">
        <dgm:presLayoutVars>
          <dgm:dir/>
          <dgm:animLvl val="lvl"/>
          <dgm:resizeHandles val="exact"/>
        </dgm:presLayoutVars>
      </dgm:prSet>
      <dgm:spPr/>
    </dgm:pt>
    <dgm:pt modelId="{2D6CDB99-CF73-9345-9EBA-3A1D45F9220E}" type="pres">
      <dgm:prSet presAssocID="{9A8FACED-F5C4-0F47-870F-F799A6F63554}" presName="compNode" presStyleCnt="0"/>
      <dgm:spPr/>
    </dgm:pt>
    <dgm:pt modelId="{2EA33814-163E-0648-938F-7BBF06BCEB3E}" type="pres">
      <dgm:prSet presAssocID="{9A8FACED-F5C4-0F47-870F-F799A6F63554}" presName="aNode" presStyleLbl="bgShp" presStyleIdx="0" presStyleCnt="3" custLinFactX="-81766" custLinFactNeighborX="-100000" custLinFactNeighborY="44874"/>
      <dgm:spPr/>
    </dgm:pt>
    <dgm:pt modelId="{841C1960-533C-C346-A8D6-BC74923DB509}" type="pres">
      <dgm:prSet presAssocID="{9A8FACED-F5C4-0F47-870F-F799A6F63554}" presName="textNode" presStyleLbl="bgShp" presStyleIdx="0" presStyleCnt="3"/>
      <dgm:spPr/>
    </dgm:pt>
    <dgm:pt modelId="{CA7C18DC-5F5A-024B-BD80-72086FAE4D8B}" type="pres">
      <dgm:prSet presAssocID="{9A8FACED-F5C4-0F47-870F-F799A6F63554}" presName="compChildNode" presStyleCnt="0"/>
      <dgm:spPr/>
    </dgm:pt>
    <dgm:pt modelId="{3FFD00C3-7FC5-1443-A11B-D258548AD03F}" type="pres">
      <dgm:prSet presAssocID="{9A8FACED-F5C4-0F47-870F-F799A6F63554}" presName="theInnerList" presStyleCnt="0"/>
      <dgm:spPr/>
    </dgm:pt>
    <dgm:pt modelId="{DB8DB8C9-B5DE-8645-8A2B-E19E8EBAEA8F}" type="pres">
      <dgm:prSet presAssocID="{81DFC071-78E4-0943-8AEF-1E03ED755B8E}" presName="childNode" presStyleLbl="node1" presStyleIdx="0" presStyleCnt="6">
        <dgm:presLayoutVars>
          <dgm:bulletEnabled val="1"/>
        </dgm:presLayoutVars>
      </dgm:prSet>
      <dgm:spPr/>
    </dgm:pt>
    <dgm:pt modelId="{EE67BA15-F062-AA46-8356-72EF7317C23F}" type="pres">
      <dgm:prSet presAssocID="{81DFC071-78E4-0943-8AEF-1E03ED755B8E}" presName="aSpace2" presStyleCnt="0"/>
      <dgm:spPr/>
    </dgm:pt>
    <dgm:pt modelId="{9AD0564F-E7CD-474B-9FF0-374E3D72F851}" type="pres">
      <dgm:prSet presAssocID="{5ED4FE26-545E-5240-B597-7D9FC113DD9C}" presName="childNode" presStyleLbl="node1" presStyleIdx="1" presStyleCnt="6">
        <dgm:presLayoutVars>
          <dgm:bulletEnabled val="1"/>
        </dgm:presLayoutVars>
      </dgm:prSet>
      <dgm:spPr/>
    </dgm:pt>
    <dgm:pt modelId="{0697F3CE-39AD-964C-A5B2-8498C833D013}" type="pres">
      <dgm:prSet presAssocID="{9A8FACED-F5C4-0F47-870F-F799A6F63554}" presName="aSpace" presStyleCnt="0"/>
      <dgm:spPr/>
    </dgm:pt>
    <dgm:pt modelId="{E7DE0A19-659B-FC4A-B369-36CC1DF53A64}" type="pres">
      <dgm:prSet presAssocID="{C1686469-90BA-4D4B-A271-E3FF43101A3D}" presName="compNode" presStyleCnt="0"/>
      <dgm:spPr/>
    </dgm:pt>
    <dgm:pt modelId="{5C4DFC30-5AB6-174B-8410-9B66BC9CC8EA}" type="pres">
      <dgm:prSet presAssocID="{C1686469-90BA-4D4B-A271-E3FF43101A3D}" presName="aNode" presStyleLbl="bgShp" presStyleIdx="1" presStyleCnt="3" custLinFactNeighborX="527" custLinFactNeighborY="-951"/>
      <dgm:spPr/>
    </dgm:pt>
    <dgm:pt modelId="{C7B8FF3C-7300-2249-910A-4DFEAF78D159}" type="pres">
      <dgm:prSet presAssocID="{C1686469-90BA-4D4B-A271-E3FF43101A3D}" presName="textNode" presStyleLbl="bgShp" presStyleIdx="1" presStyleCnt="3"/>
      <dgm:spPr/>
    </dgm:pt>
    <dgm:pt modelId="{147004A4-7F7E-DD49-9D95-9A1DD780B32E}" type="pres">
      <dgm:prSet presAssocID="{C1686469-90BA-4D4B-A271-E3FF43101A3D}" presName="compChildNode" presStyleCnt="0"/>
      <dgm:spPr/>
    </dgm:pt>
    <dgm:pt modelId="{247CE833-2AB1-9A44-9790-14CAA9049DBF}" type="pres">
      <dgm:prSet presAssocID="{C1686469-90BA-4D4B-A271-E3FF43101A3D}" presName="theInnerList" presStyleCnt="0"/>
      <dgm:spPr/>
    </dgm:pt>
    <dgm:pt modelId="{7760A890-2A54-034F-B9EF-8D77474D8DF6}" type="pres">
      <dgm:prSet presAssocID="{D195C9A5-956A-E543-B1CC-8EFBBFC35EEA}" presName="childNode" presStyleLbl="node1" presStyleIdx="2" presStyleCnt="6">
        <dgm:presLayoutVars>
          <dgm:bulletEnabled val="1"/>
        </dgm:presLayoutVars>
      </dgm:prSet>
      <dgm:spPr/>
    </dgm:pt>
    <dgm:pt modelId="{4921A2C7-E975-1544-83F6-8FE80417E329}" type="pres">
      <dgm:prSet presAssocID="{D195C9A5-956A-E543-B1CC-8EFBBFC35EEA}" presName="aSpace2" presStyleCnt="0"/>
      <dgm:spPr/>
    </dgm:pt>
    <dgm:pt modelId="{9FC6E0EE-6B85-3145-A476-B88F1B628944}" type="pres">
      <dgm:prSet presAssocID="{7B71EBA0-BC18-A24E-9DFB-64E7E9F8711D}" presName="childNode" presStyleLbl="node1" presStyleIdx="3" presStyleCnt="6">
        <dgm:presLayoutVars>
          <dgm:bulletEnabled val="1"/>
        </dgm:presLayoutVars>
      </dgm:prSet>
      <dgm:spPr/>
    </dgm:pt>
    <dgm:pt modelId="{C6403B61-C7DB-AC41-8B5A-6092C51E5EC9}" type="pres">
      <dgm:prSet presAssocID="{C1686469-90BA-4D4B-A271-E3FF43101A3D}" presName="aSpace" presStyleCnt="0"/>
      <dgm:spPr/>
    </dgm:pt>
    <dgm:pt modelId="{37980DBA-4E3B-E140-873A-1BCE52A1A759}" type="pres">
      <dgm:prSet presAssocID="{76C50B51-8EEB-4747-8356-36607842DD92}" presName="compNode" presStyleCnt="0"/>
      <dgm:spPr/>
    </dgm:pt>
    <dgm:pt modelId="{0523FD20-0CCC-E641-8355-B4ADA98D1FD5}" type="pres">
      <dgm:prSet presAssocID="{76C50B51-8EEB-4747-8356-36607842DD92}" presName="aNode" presStyleLbl="bgShp" presStyleIdx="2" presStyleCnt="3"/>
      <dgm:spPr/>
    </dgm:pt>
    <dgm:pt modelId="{A20D2E7A-FADE-3E49-9A54-E01E9E6A2251}" type="pres">
      <dgm:prSet presAssocID="{76C50B51-8EEB-4747-8356-36607842DD92}" presName="textNode" presStyleLbl="bgShp" presStyleIdx="2" presStyleCnt="3"/>
      <dgm:spPr/>
    </dgm:pt>
    <dgm:pt modelId="{7A9FBE85-01C5-7E47-A4AC-9B7E5782F9C8}" type="pres">
      <dgm:prSet presAssocID="{76C50B51-8EEB-4747-8356-36607842DD92}" presName="compChildNode" presStyleCnt="0"/>
      <dgm:spPr/>
    </dgm:pt>
    <dgm:pt modelId="{5865457A-66DC-1042-91BE-A54CA9E98606}" type="pres">
      <dgm:prSet presAssocID="{76C50B51-8EEB-4747-8356-36607842DD92}" presName="theInnerList" presStyleCnt="0"/>
      <dgm:spPr/>
    </dgm:pt>
    <dgm:pt modelId="{04FF3624-9E4E-6144-BFE4-72BE549A820A}" type="pres">
      <dgm:prSet presAssocID="{BDBDBD91-9714-5A46-BC1E-5434501054FF}" presName="childNode" presStyleLbl="node1" presStyleIdx="4" presStyleCnt="6">
        <dgm:presLayoutVars>
          <dgm:bulletEnabled val="1"/>
        </dgm:presLayoutVars>
      </dgm:prSet>
      <dgm:spPr/>
    </dgm:pt>
    <dgm:pt modelId="{DE393774-F581-8C49-AC92-FC7CF83D408A}" type="pres">
      <dgm:prSet presAssocID="{BDBDBD91-9714-5A46-BC1E-5434501054FF}" presName="aSpace2" presStyleCnt="0"/>
      <dgm:spPr/>
    </dgm:pt>
    <dgm:pt modelId="{87739BB0-A371-F347-AA02-3A9A7201A174}" type="pres">
      <dgm:prSet presAssocID="{C9A97090-0ECA-874D-A478-F61C0558CA88}" presName="childNode" presStyleLbl="node1" presStyleIdx="5" presStyleCnt="6">
        <dgm:presLayoutVars>
          <dgm:bulletEnabled val="1"/>
        </dgm:presLayoutVars>
      </dgm:prSet>
      <dgm:spPr/>
    </dgm:pt>
  </dgm:ptLst>
  <dgm:cxnLst>
    <dgm:cxn modelId="{B7368912-5D79-D445-A1F2-1F8948EAC78D}" srcId="{7C261721-AFD7-8D43-B416-D494308B46A4}" destId="{9A8FACED-F5C4-0F47-870F-F799A6F63554}" srcOrd="0" destOrd="0" parTransId="{57CB097D-1564-6642-85A7-8BE0886B3D13}" sibTransId="{372AF7DD-9033-564E-B0D9-69EEF4905B44}"/>
    <dgm:cxn modelId="{C02D2E1D-1418-AF40-87BC-B267DCC6D98D}" srcId="{7C261721-AFD7-8D43-B416-D494308B46A4}" destId="{C1686469-90BA-4D4B-A271-E3FF43101A3D}" srcOrd="1" destOrd="0" parTransId="{4550A9E6-5E0C-284A-83C9-EE4A49A34334}" sibTransId="{7C383AFE-C2E4-0A46-8E1D-0EAA03732AB1}"/>
    <dgm:cxn modelId="{44F16B29-D14C-0540-A91A-4FAAA7817C5C}" srcId="{C1686469-90BA-4D4B-A271-E3FF43101A3D}" destId="{7B71EBA0-BC18-A24E-9DFB-64E7E9F8711D}" srcOrd="1" destOrd="0" parTransId="{BDD11CE0-1F30-C64F-8E0F-203ABDE6164F}" sibTransId="{02065D1F-006D-6242-AD12-F385AC0F1B8C}"/>
    <dgm:cxn modelId="{5E2E5646-DDA1-B041-9E3C-B11CB9DC08D7}" type="presOf" srcId="{C1686469-90BA-4D4B-A271-E3FF43101A3D}" destId="{C7B8FF3C-7300-2249-910A-4DFEAF78D159}" srcOrd="1" destOrd="0" presId="urn:microsoft.com/office/officeart/2005/8/layout/lProcess2"/>
    <dgm:cxn modelId="{4AB10657-2F2C-8341-9E26-38B1B3B8B720}" srcId="{7C261721-AFD7-8D43-B416-D494308B46A4}" destId="{76C50B51-8EEB-4747-8356-36607842DD92}" srcOrd="2" destOrd="0" parTransId="{BD724164-B301-C84D-A094-10F1D3040854}" sibTransId="{1EEF09E3-D2CB-524E-8B86-C3D5A5C3BC65}"/>
    <dgm:cxn modelId="{DE258B5D-89AD-A744-A8D3-26D3AF695A32}" type="presOf" srcId="{81DFC071-78E4-0943-8AEF-1E03ED755B8E}" destId="{DB8DB8C9-B5DE-8645-8A2B-E19E8EBAEA8F}" srcOrd="0" destOrd="0" presId="urn:microsoft.com/office/officeart/2005/8/layout/lProcess2"/>
    <dgm:cxn modelId="{B163FC66-B02B-4743-9F41-A68B052E9C07}" type="presOf" srcId="{9A8FACED-F5C4-0F47-870F-F799A6F63554}" destId="{2EA33814-163E-0648-938F-7BBF06BCEB3E}" srcOrd="0" destOrd="0" presId="urn:microsoft.com/office/officeart/2005/8/layout/lProcess2"/>
    <dgm:cxn modelId="{CA54826B-20C6-914F-8013-4739AB9CDB30}" type="presOf" srcId="{C9A97090-0ECA-874D-A478-F61C0558CA88}" destId="{87739BB0-A371-F347-AA02-3A9A7201A174}" srcOrd="0" destOrd="0" presId="urn:microsoft.com/office/officeart/2005/8/layout/lProcess2"/>
    <dgm:cxn modelId="{1B505C71-CAAB-2F4F-84E1-58F5A567B674}" type="presOf" srcId="{5ED4FE26-545E-5240-B597-7D9FC113DD9C}" destId="{9AD0564F-E7CD-474B-9FF0-374E3D72F851}" srcOrd="0" destOrd="0" presId="urn:microsoft.com/office/officeart/2005/8/layout/lProcess2"/>
    <dgm:cxn modelId="{8A44D478-03AC-FC46-9E26-B100B2B51724}" type="presOf" srcId="{9A8FACED-F5C4-0F47-870F-F799A6F63554}" destId="{841C1960-533C-C346-A8D6-BC74923DB509}" srcOrd="1" destOrd="0" presId="urn:microsoft.com/office/officeart/2005/8/layout/lProcess2"/>
    <dgm:cxn modelId="{C7F9DD7E-295D-BB46-B83B-64D6EB4DC82A}" type="presOf" srcId="{D195C9A5-956A-E543-B1CC-8EFBBFC35EEA}" destId="{7760A890-2A54-034F-B9EF-8D77474D8DF6}" srcOrd="0" destOrd="0" presId="urn:microsoft.com/office/officeart/2005/8/layout/lProcess2"/>
    <dgm:cxn modelId="{1A707C80-23FA-0740-A112-B49B76D7A454}" srcId="{9A8FACED-F5C4-0F47-870F-F799A6F63554}" destId="{81DFC071-78E4-0943-8AEF-1E03ED755B8E}" srcOrd="0" destOrd="0" parTransId="{CABA7AE5-65D1-9147-A66D-8022BEE70089}" sibTransId="{BE3A6415-1C0D-D24E-9849-2587E68BF9C4}"/>
    <dgm:cxn modelId="{32A03B85-CE52-F24E-8B10-CB37173B349A}" type="presOf" srcId="{76C50B51-8EEB-4747-8356-36607842DD92}" destId="{A20D2E7A-FADE-3E49-9A54-E01E9E6A2251}" srcOrd="1" destOrd="0" presId="urn:microsoft.com/office/officeart/2005/8/layout/lProcess2"/>
    <dgm:cxn modelId="{27AA9A9E-1BB5-E442-8F8A-C92C36F00ACA}" type="presOf" srcId="{C1686469-90BA-4D4B-A271-E3FF43101A3D}" destId="{5C4DFC30-5AB6-174B-8410-9B66BC9CC8EA}" srcOrd="0" destOrd="0" presId="urn:microsoft.com/office/officeart/2005/8/layout/lProcess2"/>
    <dgm:cxn modelId="{76F51FAA-81DB-784F-94D1-D40DCA57C442}" type="presOf" srcId="{7B71EBA0-BC18-A24E-9DFB-64E7E9F8711D}" destId="{9FC6E0EE-6B85-3145-A476-B88F1B628944}" srcOrd="0" destOrd="0" presId="urn:microsoft.com/office/officeart/2005/8/layout/lProcess2"/>
    <dgm:cxn modelId="{A9BFA1C8-4741-5149-93AD-D3E6EA330F9A}" srcId="{9A8FACED-F5C4-0F47-870F-F799A6F63554}" destId="{5ED4FE26-545E-5240-B597-7D9FC113DD9C}" srcOrd="1" destOrd="0" parTransId="{28C995BB-1312-C743-BBF2-9B0B2C7FC617}" sibTransId="{0BB03736-02BE-5647-A4DC-90329941D315}"/>
    <dgm:cxn modelId="{721F3ECE-D557-FE4F-8651-5AAEDEE4EF7D}" srcId="{76C50B51-8EEB-4747-8356-36607842DD92}" destId="{C9A97090-0ECA-874D-A478-F61C0558CA88}" srcOrd="1" destOrd="0" parTransId="{429A3BE6-2A50-354A-A31C-C88D44F635CB}" sibTransId="{D1942D82-25AA-CC4A-A4A8-CA1086C7A12A}"/>
    <dgm:cxn modelId="{770AC7CE-7A40-E24C-B576-E458C4029221}" type="presOf" srcId="{76C50B51-8EEB-4747-8356-36607842DD92}" destId="{0523FD20-0CCC-E641-8355-B4ADA98D1FD5}" srcOrd="0" destOrd="0" presId="urn:microsoft.com/office/officeart/2005/8/layout/lProcess2"/>
    <dgm:cxn modelId="{E2F6D9D7-92AB-404A-877B-8DFA7E7A5DE9}" type="presOf" srcId="{BDBDBD91-9714-5A46-BC1E-5434501054FF}" destId="{04FF3624-9E4E-6144-BFE4-72BE549A820A}" srcOrd="0" destOrd="0" presId="urn:microsoft.com/office/officeart/2005/8/layout/lProcess2"/>
    <dgm:cxn modelId="{481F35E4-3081-1F40-9AAD-0E6F0EE647BE}" srcId="{C1686469-90BA-4D4B-A271-E3FF43101A3D}" destId="{D195C9A5-956A-E543-B1CC-8EFBBFC35EEA}" srcOrd="0" destOrd="0" parTransId="{CD4D56E9-23DF-8B48-821C-D2F7C0C81499}" sibTransId="{BF485094-6E7D-9E47-8BD7-DF59CAF6D337}"/>
    <dgm:cxn modelId="{3B6EC2E4-4A2B-EC43-8FA2-1B569A040A96}" type="presOf" srcId="{7C261721-AFD7-8D43-B416-D494308B46A4}" destId="{9B247DA0-BC7D-0B4A-A69E-8C7F4A66089E}" srcOrd="0" destOrd="0" presId="urn:microsoft.com/office/officeart/2005/8/layout/lProcess2"/>
    <dgm:cxn modelId="{EAAFC7E5-B372-9248-B135-81E52025758F}" srcId="{76C50B51-8EEB-4747-8356-36607842DD92}" destId="{BDBDBD91-9714-5A46-BC1E-5434501054FF}" srcOrd="0" destOrd="0" parTransId="{7F4EFED7-52AE-BF48-A843-1C50E56B2A69}" sibTransId="{FB09A916-4795-C748-AEC1-14F5DE0AEF80}"/>
    <dgm:cxn modelId="{F8BF3AD6-2432-3F43-BEE3-BB8EF88AD0FF}" type="presParOf" srcId="{9B247DA0-BC7D-0B4A-A69E-8C7F4A66089E}" destId="{2D6CDB99-CF73-9345-9EBA-3A1D45F9220E}" srcOrd="0" destOrd="0" presId="urn:microsoft.com/office/officeart/2005/8/layout/lProcess2"/>
    <dgm:cxn modelId="{CD349097-B039-5742-8512-E91D69BFB749}" type="presParOf" srcId="{2D6CDB99-CF73-9345-9EBA-3A1D45F9220E}" destId="{2EA33814-163E-0648-938F-7BBF06BCEB3E}" srcOrd="0" destOrd="0" presId="urn:microsoft.com/office/officeart/2005/8/layout/lProcess2"/>
    <dgm:cxn modelId="{094FE622-BB30-7B43-8EC4-D50A3AC3475F}" type="presParOf" srcId="{2D6CDB99-CF73-9345-9EBA-3A1D45F9220E}" destId="{841C1960-533C-C346-A8D6-BC74923DB509}" srcOrd="1" destOrd="0" presId="urn:microsoft.com/office/officeart/2005/8/layout/lProcess2"/>
    <dgm:cxn modelId="{0D42D852-4583-4B44-B3AE-69979DF7CE7D}" type="presParOf" srcId="{2D6CDB99-CF73-9345-9EBA-3A1D45F9220E}" destId="{CA7C18DC-5F5A-024B-BD80-72086FAE4D8B}" srcOrd="2" destOrd="0" presId="urn:microsoft.com/office/officeart/2005/8/layout/lProcess2"/>
    <dgm:cxn modelId="{A7B224C3-7252-9045-9326-BADAEB620883}" type="presParOf" srcId="{CA7C18DC-5F5A-024B-BD80-72086FAE4D8B}" destId="{3FFD00C3-7FC5-1443-A11B-D258548AD03F}" srcOrd="0" destOrd="0" presId="urn:microsoft.com/office/officeart/2005/8/layout/lProcess2"/>
    <dgm:cxn modelId="{2FC6EDF6-3660-7544-A63D-73A1B2BE339C}" type="presParOf" srcId="{3FFD00C3-7FC5-1443-A11B-D258548AD03F}" destId="{DB8DB8C9-B5DE-8645-8A2B-E19E8EBAEA8F}" srcOrd="0" destOrd="0" presId="urn:microsoft.com/office/officeart/2005/8/layout/lProcess2"/>
    <dgm:cxn modelId="{87601DF8-5BE1-354A-95AC-C4F544EF2ED9}" type="presParOf" srcId="{3FFD00C3-7FC5-1443-A11B-D258548AD03F}" destId="{EE67BA15-F062-AA46-8356-72EF7317C23F}" srcOrd="1" destOrd="0" presId="urn:microsoft.com/office/officeart/2005/8/layout/lProcess2"/>
    <dgm:cxn modelId="{94492115-3E82-114D-8CBA-5D9146EF00EC}" type="presParOf" srcId="{3FFD00C3-7FC5-1443-A11B-D258548AD03F}" destId="{9AD0564F-E7CD-474B-9FF0-374E3D72F851}" srcOrd="2" destOrd="0" presId="urn:microsoft.com/office/officeart/2005/8/layout/lProcess2"/>
    <dgm:cxn modelId="{3A0DA91B-308A-F14A-836E-4146E8F1BE48}" type="presParOf" srcId="{9B247DA0-BC7D-0B4A-A69E-8C7F4A66089E}" destId="{0697F3CE-39AD-964C-A5B2-8498C833D013}" srcOrd="1" destOrd="0" presId="urn:microsoft.com/office/officeart/2005/8/layout/lProcess2"/>
    <dgm:cxn modelId="{D98341B3-00C6-8A4A-9031-F8DE24C16964}" type="presParOf" srcId="{9B247DA0-BC7D-0B4A-A69E-8C7F4A66089E}" destId="{E7DE0A19-659B-FC4A-B369-36CC1DF53A64}" srcOrd="2" destOrd="0" presId="urn:microsoft.com/office/officeart/2005/8/layout/lProcess2"/>
    <dgm:cxn modelId="{499D6D37-4335-8D4D-BE41-82A747BC0601}" type="presParOf" srcId="{E7DE0A19-659B-FC4A-B369-36CC1DF53A64}" destId="{5C4DFC30-5AB6-174B-8410-9B66BC9CC8EA}" srcOrd="0" destOrd="0" presId="urn:microsoft.com/office/officeart/2005/8/layout/lProcess2"/>
    <dgm:cxn modelId="{DF136ECC-D13E-004A-AD33-BB90B6C24816}" type="presParOf" srcId="{E7DE0A19-659B-FC4A-B369-36CC1DF53A64}" destId="{C7B8FF3C-7300-2249-910A-4DFEAF78D159}" srcOrd="1" destOrd="0" presId="urn:microsoft.com/office/officeart/2005/8/layout/lProcess2"/>
    <dgm:cxn modelId="{300942DE-15F0-9D45-9254-C7DF591C8CE5}" type="presParOf" srcId="{E7DE0A19-659B-FC4A-B369-36CC1DF53A64}" destId="{147004A4-7F7E-DD49-9D95-9A1DD780B32E}" srcOrd="2" destOrd="0" presId="urn:microsoft.com/office/officeart/2005/8/layout/lProcess2"/>
    <dgm:cxn modelId="{C87E713B-0DDC-1F45-AFBC-4A0C91AA1FF1}" type="presParOf" srcId="{147004A4-7F7E-DD49-9D95-9A1DD780B32E}" destId="{247CE833-2AB1-9A44-9790-14CAA9049DBF}" srcOrd="0" destOrd="0" presId="urn:microsoft.com/office/officeart/2005/8/layout/lProcess2"/>
    <dgm:cxn modelId="{AA22DA72-DB16-054A-8F14-E26F9387CECE}" type="presParOf" srcId="{247CE833-2AB1-9A44-9790-14CAA9049DBF}" destId="{7760A890-2A54-034F-B9EF-8D77474D8DF6}" srcOrd="0" destOrd="0" presId="urn:microsoft.com/office/officeart/2005/8/layout/lProcess2"/>
    <dgm:cxn modelId="{A58AD9BD-5304-A44C-84A1-38A39CF85259}" type="presParOf" srcId="{247CE833-2AB1-9A44-9790-14CAA9049DBF}" destId="{4921A2C7-E975-1544-83F6-8FE80417E329}" srcOrd="1" destOrd="0" presId="urn:microsoft.com/office/officeart/2005/8/layout/lProcess2"/>
    <dgm:cxn modelId="{F594F492-46AF-5345-811B-D9F44A481716}" type="presParOf" srcId="{247CE833-2AB1-9A44-9790-14CAA9049DBF}" destId="{9FC6E0EE-6B85-3145-A476-B88F1B628944}" srcOrd="2" destOrd="0" presId="urn:microsoft.com/office/officeart/2005/8/layout/lProcess2"/>
    <dgm:cxn modelId="{C7CE404B-6E9A-B247-9ECD-9992A6F09762}" type="presParOf" srcId="{9B247DA0-BC7D-0B4A-A69E-8C7F4A66089E}" destId="{C6403B61-C7DB-AC41-8B5A-6092C51E5EC9}" srcOrd="3" destOrd="0" presId="urn:microsoft.com/office/officeart/2005/8/layout/lProcess2"/>
    <dgm:cxn modelId="{7BA66073-F68B-3A47-9804-0ED9EAC17AAA}" type="presParOf" srcId="{9B247DA0-BC7D-0B4A-A69E-8C7F4A66089E}" destId="{37980DBA-4E3B-E140-873A-1BCE52A1A759}" srcOrd="4" destOrd="0" presId="urn:microsoft.com/office/officeart/2005/8/layout/lProcess2"/>
    <dgm:cxn modelId="{1ED91997-7EA1-C94C-961E-0213DBF8BAE0}" type="presParOf" srcId="{37980DBA-4E3B-E140-873A-1BCE52A1A759}" destId="{0523FD20-0CCC-E641-8355-B4ADA98D1FD5}" srcOrd="0" destOrd="0" presId="urn:microsoft.com/office/officeart/2005/8/layout/lProcess2"/>
    <dgm:cxn modelId="{A409986F-1E04-FE42-AC26-A0829277C3C3}" type="presParOf" srcId="{37980DBA-4E3B-E140-873A-1BCE52A1A759}" destId="{A20D2E7A-FADE-3E49-9A54-E01E9E6A2251}" srcOrd="1" destOrd="0" presId="urn:microsoft.com/office/officeart/2005/8/layout/lProcess2"/>
    <dgm:cxn modelId="{1A25AC77-C6FB-AD4F-8716-04631A332D40}" type="presParOf" srcId="{37980DBA-4E3B-E140-873A-1BCE52A1A759}" destId="{7A9FBE85-01C5-7E47-A4AC-9B7E5782F9C8}" srcOrd="2" destOrd="0" presId="urn:microsoft.com/office/officeart/2005/8/layout/lProcess2"/>
    <dgm:cxn modelId="{1319C72E-897A-614F-BF74-DF1DCC09DA40}" type="presParOf" srcId="{7A9FBE85-01C5-7E47-A4AC-9B7E5782F9C8}" destId="{5865457A-66DC-1042-91BE-A54CA9E98606}" srcOrd="0" destOrd="0" presId="urn:microsoft.com/office/officeart/2005/8/layout/lProcess2"/>
    <dgm:cxn modelId="{39D44982-FD56-3147-A176-D65950792B1C}" type="presParOf" srcId="{5865457A-66DC-1042-91BE-A54CA9E98606}" destId="{04FF3624-9E4E-6144-BFE4-72BE549A820A}" srcOrd="0" destOrd="0" presId="urn:microsoft.com/office/officeart/2005/8/layout/lProcess2"/>
    <dgm:cxn modelId="{C5449529-9F9B-E040-9349-44A01B95F243}" type="presParOf" srcId="{5865457A-66DC-1042-91BE-A54CA9E98606}" destId="{DE393774-F581-8C49-AC92-FC7CF83D408A}" srcOrd="1" destOrd="0" presId="urn:microsoft.com/office/officeart/2005/8/layout/lProcess2"/>
    <dgm:cxn modelId="{DF311AED-917D-934C-BE9E-803B2F0CD152}" type="presParOf" srcId="{5865457A-66DC-1042-91BE-A54CA9E98606}" destId="{87739BB0-A371-F347-AA02-3A9A7201A17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261721-AFD7-8D43-B416-D494308B46A4}"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GB"/>
        </a:p>
      </dgm:t>
    </dgm:pt>
    <dgm:pt modelId="{9A8FACED-F5C4-0F47-870F-F799A6F63554}">
      <dgm:prSet phldrT="[Text]"/>
      <dgm:spPr>
        <a:blipFill dpi="0" rotWithShape="0">
          <a:blip xmlns:r="http://schemas.openxmlformats.org/officeDocument/2006/relationships" r:embed="rId1">
            <a:alphaModFix amt="83005"/>
          </a:blip>
          <a:srcRect/>
          <a:stretch>
            <a:fillRect l="-7000" r="-7000"/>
          </a:stretch>
        </a:blipFill>
      </dgm:spPr>
      <dgm:t>
        <a:bodyPr/>
        <a:lstStyle/>
        <a:p>
          <a:r>
            <a:rPr lang="en-GB" b="1" dirty="0">
              <a:solidFill>
                <a:schemeClr val="bg1"/>
              </a:solidFill>
            </a:rPr>
            <a:t>Selection</a:t>
          </a:r>
        </a:p>
      </dgm:t>
    </dgm:pt>
    <dgm:pt modelId="{57CB097D-1564-6642-85A7-8BE0886B3D13}" type="parTrans" cxnId="{B7368912-5D79-D445-A1F2-1F8948EAC78D}">
      <dgm:prSet/>
      <dgm:spPr/>
      <dgm:t>
        <a:bodyPr/>
        <a:lstStyle/>
        <a:p>
          <a:endParaRPr lang="en-GB"/>
        </a:p>
      </dgm:t>
    </dgm:pt>
    <dgm:pt modelId="{372AF7DD-9033-564E-B0D9-69EEF4905B44}" type="sibTrans" cxnId="{B7368912-5D79-D445-A1F2-1F8948EAC78D}">
      <dgm:prSet/>
      <dgm:spPr/>
      <dgm:t>
        <a:bodyPr/>
        <a:lstStyle/>
        <a:p>
          <a:endParaRPr lang="en-GB"/>
        </a:p>
      </dgm:t>
    </dgm:pt>
    <dgm:pt modelId="{81DFC071-78E4-0943-8AEF-1E03ED755B8E}">
      <dgm:prSet phldrT="[Text]" custT="1"/>
      <dgm:spPr>
        <a:noFill/>
      </dgm:spPr>
      <dgm:t>
        <a:bodyPr/>
        <a:lstStyle/>
        <a:p>
          <a:r>
            <a:rPr lang="en-GB" sz="1800" b="1" dirty="0"/>
            <a:t>Liability of newness</a:t>
          </a:r>
        </a:p>
      </dgm:t>
    </dgm:pt>
    <dgm:pt modelId="{CABA7AE5-65D1-9147-A66D-8022BEE70089}" type="parTrans" cxnId="{1A707C80-23FA-0740-A112-B49B76D7A454}">
      <dgm:prSet/>
      <dgm:spPr/>
      <dgm:t>
        <a:bodyPr/>
        <a:lstStyle/>
        <a:p>
          <a:endParaRPr lang="en-GB"/>
        </a:p>
      </dgm:t>
    </dgm:pt>
    <dgm:pt modelId="{BE3A6415-1C0D-D24E-9849-2587E68BF9C4}" type="sibTrans" cxnId="{1A707C80-23FA-0740-A112-B49B76D7A454}">
      <dgm:prSet/>
      <dgm:spPr/>
      <dgm:t>
        <a:bodyPr/>
        <a:lstStyle/>
        <a:p>
          <a:endParaRPr lang="en-GB"/>
        </a:p>
      </dgm:t>
    </dgm:pt>
    <dgm:pt modelId="{C1686469-90BA-4D4B-A271-E3FF43101A3D}">
      <dgm:prSet phldrT="[Text]"/>
      <dgm:spPr>
        <a:blipFill dpi="0" rotWithShape="0">
          <a:blip xmlns:r="http://schemas.openxmlformats.org/officeDocument/2006/relationships" r:embed="rId2">
            <a:alphaModFix amt="68000"/>
          </a:blip>
          <a:srcRect/>
          <a:stretch>
            <a:fillRect l="-7000" r="-7000"/>
          </a:stretch>
        </a:blipFill>
      </dgm:spPr>
      <dgm:t>
        <a:bodyPr/>
        <a:lstStyle/>
        <a:p>
          <a:r>
            <a:rPr lang="en-GB" b="1" dirty="0">
              <a:solidFill>
                <a:schemeClr val="tx1"/>
              </a:solidFill>
            </a:rPr>
            <a:t>Learning</a:t>
          </a:r>
        </a:p>
      </dgm:t>
    </dgm:pt>
    <dgm:pt modelId="{4550A9E6-5E0C-284A-83C9-EE4A49A34334}" type="parTrans" cxnId="{C02D2E1D-1418-AF40-87BC-B267DCC6D98D}">
      <dgm:prSet/>
      <dgm:spPr/>
      <dgm:t>
        <a:bodyPr/>
        <a:lstStyle/>
        <a:p>
          <a:endParaRPr lang="en-GB"/>
        </a:p>
      </dgm:t>
    </dgm:pt>
    <dgm:pt modelId="{7C383AFE-C2E4-0A46-8E1D-0EAA03732AB1}" type="sibTrans" cxnId="{C02D2E1D-1418-AF40-87BC-B267DCC6D98D}">
      <dgm:prSet/>
      <dgm:spPr/>
      <dgm:t>
        <a:bodyPr/>
        <a:lstStyle/>
        <a:p>
          <a:endParaRPr lang="en-GB"/>
        </a:p>
      </dgm:t>
    </dgm:pt>
    <dgm:pt modelId="{BDBDBD91-9714-5A46-BC1E-5434501054FF}">
      <dgm:prSet phldrT="[Text]"/>
      <dgm:spPr>
        <a:noFill/>
        <a:ln>
          <a:solidFill>
            <a:schemeClr val="tx1">
              <a:lumMod val="50000"/>
              <a:lumOff val="50000"/>
            </a:schemeClr>
          </a:solidFill>
        </a:ln>
      </dgm:spPr>
      <dgm:t>
        <a:bodyPr/>
        <a:lstStyle/>
        <a:p>
          <a:r>
            <a:rPr lang="en-GB" b="1" dirty="0">
              <a:solidFill>
                <a:schemeClr val="tx1"/>
              </a:solidFill>
            </a:rPr>
            <a:t>Red Queen competition and external shocks</a:t>
          </a:r>
        </a:p>
      </dgm:t>
    </dgm:pt>
    <dgm:pt modelId="{7F4EFED7-52AE-BF48-A843-1C50E56B2A69}" type="parTrans" cxnId="{EAAFC7E5-B372-9248-B135-81E52025758F}">
      <dgm:prSet/>
      <dgm:spPr/>
      <dgm:t>
        <a:bodyPr/>
        <a:lstStyle/>
        <a:p>
          <a:endParaRPr lang="en-GB"/>
        </a:p>
      </dgm:t>
    </dgm:pt>
    <dgm:pt modelId="{FB09A916-4795-C748-AEC1-14F5DE0AEF80}" type="sibTrans" cxnId="{EAAFC7E5-B372-9248-B135-81E52025758F}">
      <dgm:prSet/>
      <dgm:spPr/>
      <dgm:t>
        <a:bodyPr/>
        <a:lstStyle/>
        <a:p>
          <a:endParaRPr lang="en-GB"/>
        </a:p>
      </dgm:t>
    </dgm:pt>
    <dgm:pt modelId="{5ED4FE26-545E-5240-B597-7D9FC113DD9C}">
      <dgm:prSet phldrT="[Text]" custT="1"/>
      <dgm:spPr>
        <a:noFill/>
      </dgm:spPr>
      <dgm:t>
        <a:bodyPr/>
        <a:lstStyle/>
        <a:p>
          <a:pPr marL="0" lvl="0" indent="0" algn="ctr" defTabSz="711200">
            <a:lnSpc>
              <a:spcPct val="90000"/>
            </a:lnSpc>
            <a:spcBef>
              <a:spcPct val="0"/>
            </a:spcBef>
            <a:spcAft>
              <a:spcPct val="35000"/>
            </a:spcAft>
            <a:buNone/>
          </a:pPr>
          <a:r>
            <a:rPr lang="en-GB" sz="1800" b="1" kern="1200" dirty="0">
              <a:solidFill>
                <a:prstClr val="white"/>
              </a:solidFill>
              <a:latin typeface="Calibri" panose="020F0502020204030204"/>
              <a:ea typeface="+mn-ea"/>
              <a:cs typeface="+mn-cs"/>
            </a:rPr>
            <a:t>Liability of smallness</a:t>
          </a:r>
        </a:p>
      </dgm:t>
    </dgm:pt>
    <dgm:pt modelId="{28C995BB-1312-C743-BBF2-9B0B2C7FC617}" type="parTrans" cxnId="{A9BFA1C8-4741-5149-93AD-D3E6EA330F9A}">
      <dgm:prSet/>
      <dgm:spPr/>
      <dgm:t>
        <a:bodyPr/>
        <a:lstStyle/>
        <a:p>
          <a:endParaRPr lang="en-GB"/>
        </a:p>
      </dgm:t>
    </dgm:pt>
    <dgm:pt modelId="{0BB03736-02BE-5647-A4DC-90329941D315}" type="sibTrans" cxnId="{A9BFA1C8-4741-5149-93AD-D3E6EA330F9A}">
      <dgm:prSet/>
      <dgm:spPr/>
      <dgm:t>
        <a:bodyPr/>
        <a:lstStyle/>
        <a:p>
          <a:endParaRPr lang="en-GB"/>
        </a:p>
      </dgm:t>
    </dgm:pt>
    <dgm:pt modelId="{D195C9A5-956A-E543-B1CC-8EFBBFC35EEA}">
      <dgm:prSet phldrT="[Text]" custT="1"/>
      <dgm:spPr>
        <a:noFill/>
        <a:ln>
          <a:solidFill>
            <a:schemeClr val="tx1"/>
          </a:solidFill>
        </a:ln>
      </dgm:spPr>
      <dgm:t>
        <a:bodyPr/>
        <a:lstStyle/>
        <a:p>
          <a:pPr marL="0" lvl="0" indent="0" algn="ctr" defTabSz="711200">
            <a:lnSpc>
              <a:spcPct val="90000"/>
            </a:lnSpc>
            <a:spcBef>
              <a:spcPct val="0"/>
            </a:spcBef>
            <a:spcAft>
              <a:spcPct val="35000"/>
            </a:spcAft>
            <a:buNone/>
          </a:pPr>
          <a:r>
            <a:rPr lang="en-GB" sz="1800" b="1" kern="1200" dirty="0">
              <a:solidFill>
                <a:prstClr val="black"/>
              </a:solidFill>
              <a:latin typeface="+mn-lt"/>
              <a:ea typeface="+mn-ea"/>
              <a:cs typeface="+mn-cs"/>
            </a:rPr>
            <a:t>Innovation premium</a:t>
          </a:r>
        </a:p>
      </dgm:t>
    </dgm:pt>
    <dgm:pt modelId="{CD4D56E9-23DF-8B48-821C-D2F7C0C81499}" type="parTrans" cxnId="{481F35E4-3081-1F40-9AAD-0E6F0EE647BE}">
      <dgm:prSet/>
      <dgm:spPr/>
      <dgm:t>
        <a:bodyPr/>
        <a:lstStyle/>
        <a:p>
          <a:endParaRPr lang="en-GB"/>
        </a:p>
      </dgm:t>
    </dgm:pt>
    <dgm:pt modelId="{BF485094-6E7D-9E47-8BD7-DF59CAF6D337}" type="sibTrans" cxnId="{481F35E4-3081-1F40-9AAD-0E6F0EE647BE}">
      <dgm:prSet/>
      <dgm:spPr/>
      <dgm:t>
        <a:bodyPr/>
        <a:lstStyle/>
        <a:p>
          <a:endParaRPr lang="en-GB"/>
        </a:p>
      </dgm:t>
    </dgm:pt>
    <dgm:pt modelId="{7B71EBA0-BC18-A24E-9DFB-64E7E9F8711D}">
      <dgm:prSet phldrT="[Text]"/>
      <dgm:spPr>
        <a:noFill/>
        <a:ln>
          <a:solidFill>
            <a:schemeClr val="tx1"/>
          </a:solidFill>
        </a:ln>
      </dgm:spPr>
      <dgm:t>
        <a:bodyPr/>
        <a:lstStyle/>
        <a:p>
          <a:r>
            <a:rPr lang="en-GB" b="1" dirty="0">
              <a:solidFill>
                <a:schemeClr val="tx1"/>
              </a:solidFill>
            </a:rPr>
            <a:t>Risk and uncertainty (R&amp;D)</a:t>
          </a:r>
        </a:p>
      </dgm:t>
    </dgm:pt>
    <dgm:pt modelId="{BDD11CE0-1F30-C64F-8E0F-203ABDE6164F}" type="parTrans" cxnId="{44F16B29-D14C-0540-A91A-4FAAA7817C5C}">
      <dgm:prSet/>
      <dgm:spPr/>
      <dgm:t>
        <a:bodyPr/>
        <a:lstStyle/>
        <a:p>
          <a:endParaRPr lang="en-GB"/>
        </a:p>
      </dgm:t>
    </dgm:pt>
    <dgm:pt modelId="{02065D1F-006D-6242-AD12-F385AC0F1B8C}" type="sibTrans" cxnId="{44F16B29-D14C-0540-A91A-4FAAA7817C5C}">
      <dgm:prSet/>
      <dgm:spPr/>
      <dgm:t>
        <a:bodyPr/>
        <a:lstStyle/>
        <a:p>
          <a:endParaRPr lang="en-GB"/>
        </a:p>
      </dgm:t>
    </dgm:pt>
    <dgm:pt modelId="{C9A97090-0ECA-874D-A478-F61C0558CA88}">
      <dgm:prSet phldrT="[Text]"/>
      <dgm:spPr>
        <a:noFill/>
        <a:ln>
          <a:solidFill>
            <a:schemeClr val="tx1">
              <a:lumMod val="50000"/>
              <a:lumOff val="50000"/>
            </a:schemeClr>
          </a:solidFill>
        </a:ln>
      </dgm:spPr>
      <dgm:t>
        <a:bodyPr/>
        <a:lstStyle/>
        <a:p>
          <a:r>
            <a:rPr lang="en-GB" b="1" dirty="0">
              <a:solidFill>
                <a:schemeClr val="tx1"/>
              </a:solidFill>
            </a:rPr>
            <a:t>Exit modes , sequences and timing of change</a:t>
          </a:r>
        </a:p>
      </dgm:t>
    </dgm:pt>
    <dgm:pt modelId="{429A3BE6-2A50-354A-A31C-C88D44F635CB}" type="parTrans" cxnId="{721F3ECE-D557-FE4F-8651-5AAEDEE4EF7D}">
      <dgm:prSet/>
      <dgm:spPr/>
      <dgm:t>
        <a:bodyPr/>
        <a:lstStyle/>
        <a:p>
          <a:endParaRPr lang="en-GB"/>
        </a:p>
      </dgm:t>
    </dgm:pt>
    <dgm:pt modelId="{D1942D82-25AA-CC4A-A4A8-CA1086C7A12A}" type="sibTrans" cxnId="{721F3ECE-D557-FE4F-8651-5AAEDEE4EF7D}">
      <dgm:prSet/>
      <dgm:spPr/>
      <dgm:t>
        <a:bodyPr/>
        <a:lstStyle/>
        <a:p>
          <a:endParaRPr lang="en-GB"/>
        </a:p>
      </dgm:t>
    </dgm:pt>
    <dgm:pt modelId="{8AEA2F82-B0FD-624C-ABE2-593515A49D58}">
      <dgm:prSet phldrT="[Text]"/>
      <dgm:spPr>
        <a:noFill/>
      </dgm:spPr>
      <dgm:t>
        <a:bodyPr/>
        <a:lstStyle/>
        <a:p>
          <a:r>
            <a:rPr lang="en-GB" b="1" dirty="0"/>
            <a:t>Residual value</a:t>
          </a:r>
        </a:p>
      </dgm:t>
    </dgm:pt>
    <dgm:pt modelId="{4C8CE96E-F23B-DC43-A492-0C70EA446518}" type="parTrans" cxnId="{B79EAC73-526D-6745-AF9B-BB5029499569}">
      <dgm:prSet/>
      <dgm:spPr/>
      <dgm:t>
        <a:bodyPr/>
        <a:lstStyle/>
        <a:p>
          <a:endParaRPr lang="en-GB"/>
        </a:p>
      </dgm:t>
    </dgm:pt>
    <dgm:pt modelId="{66ABDFD2-4501-BF4C-8083-11864ED00F18}" type="sibTrans" cxnId="{B79EAC73-526D-6745-AF9B-BB5029499569}">
      <dgm:prSet/>
      <dgm:spPr/>
      <dgm:t>
        <a:bodyPr/>
        <a:lstStyle/>
        <a:p>
          <a:endParaRPr lang="en-GB"/>
        </a:p>
      </dgm:t>
    </dgm:pt>
    <dgm:pt modelId="{26EFDA4D-632B-6840-921C-D5F7EDC20D9F}">
      <dgm:prSet phldrT="[Text]"/>
      <dgm:spPr>
        <a:noFill/>
      </dgm:spPr>
      <dgm:t>
        <a:bodyPr/>
        <a:lstStyle/>
        <a:p>
          <a:r>
            <a:rPr lang="en-GB" b="1" dirty="0"/>
            <a:t>Resource transfer</a:t>
          </a:r>
        </a:p>
      </dgm:t>
    </dgm:pt>
    <dgm:pt modelId="{978CF056-771D-EF40-8C56-67FE96CE8BE6}" type="parTrans" cxnId="{0A5A1812-EE3A-9E44-B1F1-F511868887D5}">
      <dgm:prSet/>
      <dgm:spPr/>
      <dgm:t>
        <a:bodyPr/>
        <a:lstStyle/>
        <a:p>
          <a:endParaRPr lang="en-GB"/>
        </a:p>
      </dgm:t>
    </dgm:pt>
    <dgm:pt modelId="{CE19D7C7-2D69-6A4A-823F-0B70594CE4CA}" type="sibTrans" cxnId="{0A5A1812-EE3A-9E44-B1F1-F511868887D5}">
      <dgm:prSet/>
      <dgm:spPr/>
      <dgm:t>
        <a:bodyPr/>
        <a:lstStyle/>
        <a:p>
          <a:endParaRPr lang="en-GB"/>
        </a:p>
      </dgm:t>
    </dgm:pt>
    <dgm:pt modelId="{76C50B51-8EEB-4747-8356-36607842DD92}">
      <dgm:prSet phldrT="[Text]"/>
      <dgm:spPr>
        <a:blipFill dpi="0" rotWithShape="0">
          <a:blip xmlns:r="http://schemas.openxmlformats.org/officeDocument/2006/relationships" r:embed="rId3">
            <a:alphaModFix amt="55000"/>
          </a:blip>
          <a:srcRect/>
          <a:stretch>
            <a:fillRect l="-7000" r="-7000"/>
          </a:stretch>
        </a:blipFill>
      </dgm:spPr>
      <dgm:t>
        <a:bodyPr/>
        <a:lstStyle/>
        <a:p>
          <a:r>
            <a:rPr lang="en-GB" b="1" dirty="0">
              <a:solidFill>
                <a:schemeClr val="tx1"/>
              </a:solidFill>
            </a:rPr>
            <a:t>Strategic fit</a:t>
          </a:r>
        </a:p>
      </dgm:t>
    </dgm:pt>
    <dgm:pt modelId="{1EEF09E3-D2CB-524E-8B86-C3D5A5C3BC65}" type="sibTrans" cxnId="{4AB10657-2F2C-8341-9E26-38B1B3B8B720}">
      <dgm:prSet/>
      <dgm:spPr/>
      <dgm:t>
        <a:bodyPr/>
        <a:lstStyle/>
        <a:p>
          <a:endParaRPr lang="en-GB"/>
        </a:p>
      </dgm:t>
    </dgm:pt>
    <dgm:pt modelId="{BD724164-B301-C84D-A094-10F1D3040854}" type="parTrans" cxnId="{4AB10657-2F2C-8341-9E26-38B1B3B8B720}">
      <dgm:prSet/>
      <dgm:spPr/>
      <dgm:t>
        <a:bodyPr/>
        <a:lstStyle/>
        <a:p>
          <a:endParaRPr lang="en-GB"/>
        </a:p>
      </dgm:t>
    </dgm:pt>
    <dgm:pt modelId="{3AA46550-CD3B-0147-9076-382F76DD3943}">
      <dgm:prSet phldrT="[Text]"/>
      <dgm:spPr>
        <a:blipFill dpi="0" rotWithShape="0">
          <a:blip xmlns:r="http://schemas.openxmlformats.org/officeDocument/2006/relationships" r:embed="rId4">
            <a:alphaModFix amt="81924"/>
          </a:blip>
          <a:srcRect/>
          <a:stretch>
            <a:fillRect l="-7000" r="-7000"/>
          </a:stretch>
        </a:blipFill>
      </dgm:spPr>
      <dgm:t>
        <a:bodyPr/>
        <a:lstStyle/>
        <a:p>
          <a:r>
            <a:rPr lang="en-GB" b="1" dirty="0">
              <a:solidFill>
                <a:schemeClr val="bg1"/>
              </a:solidFill>
            </a:rPr>
            <a:t>Transmission</a:t>
          </a:r>
        </a:p>
      </dgm:t>
    </dgm:pt>
    <dgm:pt modelId="{FFBE6A6F-8CA9-4942-8079-0167A3819599}" type="sibTrans" cxnId="{FF1B8999-53E7-9A46-B9AD-C733C677C1FE}">
      <dgm:prSet/>
      <dgm:spPr/>
      <dgm:t>
        <a:bodyPr/>
        <a:lstStyle/>
        <a:p>
          <a:endParaRPr lang="en-GB"/>
        </a:p>
      </dgm:t>
    </dgm:pt>
    <dgm:pt modelId="{5771A9A5-E0D9-5343-94A1-35C78A743BBF}" type="parTrans" cxnId="{FF1B8999-53E7-9A46-B9AD-C733C677C1FE}">
      <dgm:prSet/>
      <dgm:spPr/>
      <dgm:t>
        <a:bodyPr/>
        <a:lstStyle/>
        <a:p>
          <a:endParaRPr lang="en-GB"/>
        </a:p>
      </dgm:t>
    </dgm:pt>
    <dgm:pt modelId="{9B247DA0-BC7D-0B4A-A69E-8C7F4A66089E}" type="pres">
      <dgm:prSet presAssocID="{7C261721-AFD7-8D43-B416-D494308B46A4}" presName="theList" presStyleCnt="0">
        <dgm:presLayoutVars>
          <dgm:dir/>
          <dgm:animLvl val="lvl"/>
          <dgm:resizeHandles val="exact"/>
        </dgm:presLayoutVars>
      </dgm:prSet>
      <dgm:spPr/>
    </dgm:pt>
    <dgm:pt modelId="{2D6CDB99-CF73-9345-9EBA-3A1D45F9220E}" type="pres">
      <dgm:prSet presAssocID="{9A8FACED-F5C4-0F47-870F-F799A6F63554}" presName="compNode" presStyleCnt="0"/>
      <dgm:spPr/>
    </dgm:pt>
    <dgm:pt modelId="{2EA33814-163E-0648-938F-7BBF06BCEB3E}" type="pres">
      <dgm:prSet presAssocID="{9A8FACED-F5C4-0F47-870F-F799A6F63554}" presName="aNode" presStyleLbl="bgShp" presStyleIdx="0" presStyleCnt="4" custLinFactX="-81766" custLinFactNeighborX="-100000" custLinFactNeighborY="44874"/>
      <dgm:spPr/>
    </dgm:pt>
    <dgm:pt modelId="{841C1960-533C-C346-A8D6-BC74923DB509}" type="pres">
      <dgm:prSet presAssocID="{9A8FACED-F5C4-0F47-870F-F799A6F63554}" presName="textNode" presStyleLbl="bgShp" presStyleIdx="0" presStyleCnt="4"/>
      <dgm:spPr/>
    </dgm:pt>
    <dgm:pt modelId="{CA7C18DC-5F5A-024B-BD80-72086FAE4D8B}" type="pres">
      <dgm:prSet presAssocID="{9A8FACED-F5C4-0F47-870F-F799A6F63554}" presName="compChildNode" presStyleCnt="0"/>
      <dgm:spPr/>
    </dgm:pt>
    <dgm:pt modelId="{3FFD00C3-7FC5-1443-A11B-D258548AD03F}" type="pres">
      <dgm:prSet presAssocID="{9A8FACED-F5C4-0F47-870F-F799A6F63554}" presName="theInnerList" presStyleCnt="0"/>
      <dgm:spPr/>
    </dgm:pt>
    <dgm:pt modelId="{DB8DB8C9-B5DE-8645-8A2B-E19E8EBAEA8F}" type="pres">
      <dgm:prSet presAssocID="{81DFC071-78E4-0943-8AEF-1E03ED755B8E}" presName="childNode" presStyleLbl="node1" presStyleIdx="0" presStyleCnt="8">
        <dgm:presLayoutVars>
          <dgm:bulletEnabled val="1"/>
        </dgm:presLayoutVars>
      </dgm:prSet>
      <dgm:spPr/>
    </dgm:pt>
    <dgm:pt modelId="{EE67BA15-F062-AA46-8356-72EF7317C23F}" type="pres">
      <dgm:prSet presAssocID="{81DFC071-78E4-0943-8AEF-1E03ED755B8E}" presName="aSpace2" presStyleCnt="0"/>
      <dgm:spPr/>
    </dgm:pt>
    <dgm:pt modelId="{9AD0564F-E7CD-474B-9FF0-374E3D72F851}" type="pres">
      <dgm:prSet presAssocID="{5ED4FE26-545E-5240-B597-7D9FC113DD9C}" presName="childNode" presStyleLbl="node1" presStyleIdx="1" presStyleCnt="8">
        <dgm:presLayoutVars>
          <dgm:bulletEnabled val="1"/>
        </dgm:presLayoutVars>
      </dgm:prSet>
      <dgm:spPr/>
    </dgm:pt>
    <dgm:pt modelId="{0697F3CE-39AD-964C-A5B2-8498C833D013}" type="pres">
      <dgm:prSet presAssocID="{9A8FACED-F5C4-0F47-870F-F799A6F63554}" presName="aSpace" presStyleCnt="0"/>
      <dgm:spPr/>
    </dgm:pt>
    <dgm:pt modelId="{E7DE0A19-659B-FC4A-B369-36CC1DF53A64}" type="pres">
      <dgm:prSet presAssocID="{C1686469-90BA-4D4B-A271-E3FF43101A3D}" presName="compNode" presStyleCnt="0"/>
      <dgm:spPr/>
    </dgm:pt>
    <dgm:pt modelId="{5C4DFC30-5AB6-174B-8410-9B66BC9CC8EA}" type="pres">
      <dgm:prSet presAssocID="{C1686469-90BA-4D4B-A271-E3FF43101A3D}" presName="aNode" presStyleLbl="bgShp" presStyleIdx="1" presStyleCnt="4" custLinFactNeighborX="-2218" custLinFactNeighborY="951"/>
      <dgm:spPr/>
    </dgm:pt>
    <dgm:pt modelId="{C7B8FF3C-7300-2249-910A-4DFEAF78D159}" type="pres">
      <dgm:prSet presAssocID="{C1686469-90BA-4D4B-A271-E3FF43101A3D}" presName="textNode" presStyleLbl="bgShp" presStyleIdx="1" presStyleCnt="4"/>
      <dgm:spPr/>
    </dgm:pt>
    <dgm:pt modelId="{147004A4-7F7E-DD49-9D95-9A1DD780B32E}" type="pres">
      <dgm:prSet presAssocID="{C1686469-90BA-4D4B-A271-E3FF43101A3D}" presName="compChildNode" presStyleCnt="0"/>
      <dgm:spPr/>
    </dgm:pt>
    <dgm:pt modelId="{247CE833-2AB1-9A44-9790-14CAA9049DBF}" type="pres">
      <dgm:prSet presAssocID="{C1686469-90BA-4D4B-A271-E3FF43101A3D}" presName="theInnerList" presStyleCnt="0"/>
      <dgm:spPr/>
    </dgm:pt>
    <dgm:pt modelId="{7760A890-2A54-034F-B9EF-8D77474D8DF6}" type="pres">
      <dgm:prSet presAssocID="{D195C9A5-956A-E543-B1CC-8EFBBFC35EEA}" presName="childNode" presStyleLbl="node1" presStyleIdx="2" presStyleCnt="8">
        <dgm:presLayoutVars>
          <dgm:bulletEnabled val="1"/>
        </dgm:presLayoutVars>
      </dgm:prSet>
      <dgm:spPr/>
    </dgm:pt>
    <dgm:pt modelId="{4921A2C7-E975-1544-83F6-8FE80417E329}" type="pres">
      <dgm:prSet presAssocID="{D195C9A5-956A-E543-B1CC-8EFBBFC35EEA}" presName="aSpace2" presStyleCnt="0"/>
      <dgm:spPr/>
    </dgm:pt>
    <dgm:pt modelId="{9FC6E0EE-6B85-3145-A476-B88F1B628944}" type="pres">
      <dgm:prSet presAssocID="{7B71EBA0-BC18-A24E-9DFB-64E7E9F8711D}" presName="childNode" presStyleLbl="node1" presStyleIdx="3" presStyleCnt="8">
        <dgm:presLayoutVars>
          <dgm:bulletEnabled val="1"/>
        </dgm:presLayoutVars>
      </dgm:prSet>
      <dgm:spPr/>
    </dgm:pt>
    <dgm:pt modelId="{C6403B61-C7DB-AC41-8B5A-6092C51E5EC9}" type="pres">
      <dgm:prSet presAssocID="{C1686469-90BA-4D4B-A271-E3FF43101A3D}" presName="aSpace" presStyleCnt="0"/>
      <dgm:spPr/>
    </dgm:pt>
    <dgm:pt modelId="{37980DBA-4E3B-E140-873A-1BCE52A1A759}" type="pres">
      <dgm:prSet presAssocID="{76C50B51-8EEB-4747-8356-36607842DD92}" presName="compNode" presStyleCnt="0"/>
      <dgm:spPr/>
    </dgm:pt>
    <dgm:pt modelId="{0523FD20-0CCC-E641-8355-B4ADA98D1FD5}" type="pres">
      <dgm:prSet presAssocID="{76C50B51-8EEB-4747-8356-36607842DD92}" presName="aNode" presStyleLbl="bgShp" presStyleIdx="2" presStyleCnt="4"/>
      <dgm:spPr/>
    </dgm:pt>
    <dgm:pt modelId="{A20D2E7A-FADE-3E49-9A54-E01E9E6A2251}" type="pres">
      <dgm:prSet presAssocID="{76C50B51-8EEB-4747-8356-36607842DD92}" presName="textNode" presStyleLbl="bgShp" presStyleIdx="2" presStyleCnt="4"/>
      <dgm:spPr/>
    </dgm:pt>
    <dgm:pt modelId="{7A9FBE85-01C5-7E47-A4AC-9B7E5782F9C8}" type="pres">
      <dgm:prSet presAssocID="{76C50B51-8EEB-4747-8356-36607842DD92}" presName="compChildNode" presStyleCnt="0"/>
      <dgm:spPr/>
    </dgm:pt>
    <dgm:pt modelId="{5865457A-66DC-1042-91BE-A54CA9E98606}" type="pres">
      <dgm:prSet presAssocID="{76C50B51-8EEB-4747-8356-36607842DD92}" presName="theInnerList" presStyleCnt="0"/>
      <dgm:spPr/>
    </dgm:pt>
    <dgm:pt modelId="{04FF3624-9E4E-6144-BFE4-72BE549A820A}" type="pres">
      <dgm:prSet presAssocID="{BDBDBD91-9714-5A46-BC1E-5434501054FF}" presName="childNode" presStyleLbl="node1" presStyleIdx="4" presStyleCnt="8">
        <dgm:presLayoutVars>
          <dgm:bulletEnabled val="1"/>
        </dgm:presLayoutVars>
      </dgm:prSet>
      <dgm:spPr/>
    </dgm:pt>
    <dgm:pt modelId="{DE393774-F581-8C49-AC92-FC7CF83D408A}" type="pres">
      <dgm:prSet presAssocID="{BDBDBD91-9714-5A46-BC1E-5434501054FF}" presName="aSpace2" presStyleCnt="0"/>
      <dgm:spPr/>
    </dgm:pt>
    <dgm:pt modelId="{87739BB0-A371-F347-AA02-3A9A7201A174}" type="pres">
      <dgm:prSet presAssocID="{C9A97090-0ECA-874D-A478-F61C0558CA88}" presName="childNode" presStyleLbl="node1" presStyleIdx="5" presStyleCnt="8">
        <dgm:presLayoutVars>
          <dgm:bulletEnabled val="1"/>
        </dgm:presLayoutVars>
      </dgm:prSet>
      <dgm:spPr/>
    </dgm:pt>
    <dgm:pt modelId="{BC4F9B2D-E228-9D4F-833B-3C3B5C2F048A}" type="pres">
      <dgm:prSet presAssocID="{76C50B51-8EEB-4747-8356-36607842DD92}" presName="aSpace" presStyleCnt="0"/>
      <dgm:spPr/>
    </dgm:pt>
    <dgm:pt modelId="{2EAE2E47-0F17-8C43-812F-02754A8765B5}" type="pres">
      <dgm:prSet presAssocID="{3AA46550-CD3B-0147-9076-382F76DD3943}" presName="compNode" presStyleCnt="0"/>
      <dgm:spPr/>
    </dgm:pt>
    <dgm:pt modelId="{B9723ABE-684B-1944-9951-17BBAC59DE56}" type="pres">
      <dgm:prSet presAssocID="{3AA46550-CD3B-0147-9076-382F76DD3943}" presName="aNode" presStyleLbl="bgShp" presStyleIdx="3" presStyleCnt="4"/>
      <dgm:spPr/>
    </dgm:pt>
    <dgm:pt modelId="{DDA2000A-B010-FA4C-9BD1-2319A9372F5D}" type="pres">
      <dgm:prSet presAssocID="{3AA46550-CD3B-0147-9076-382F76DD3943}" presName="textNode" presStyleLbl="bgShp" presStyleIdx="3" presStyleCnt="4"/>
      <dgm:spPr/>
    </dgm:pt>
    <dgm:pt modelId="{A4BD6490-B729-3240-93CC-8ED2C74413EB}" type="pres">
      <dgm:prSet presAssocID="{3AA46550-CD3B-0147-9076-382F76DD3943}" presName="compChildNode" presStyleCnt="0"/>
      <dgm:spPr/>
    </dgm:pt>
    <dgm:pt modelId="{44F66AB5-4F32-874B-95AF-02FCA4126895}" type="pres">
      <dgm:prSet presAssocID="{3AA46550-CD3B-0147-9076-382F76DD3943}" presName="theInnerList" presStyleCnt="0"/>
      <dgm:spPr/>
    </dgm:pt>
    <dgm:pt modelId="{4208BBED-99AB-1443-B2CA-A1BF52DD6F95}" type="pres">
      <dgm:prSet presAssocID="{8AEA2F82-B0FD-624C-ABE2-593515A49D58}" presName="childNode" presStyleLbl="node1" presStyleIdx="6" presStyleCnt="8" custScaleX="97650" custScaleY="95463" custLinFactNeighborX="-2138" custLinFactNeighborY="-21999">
        <dgm:presLayoutVars>
          <dgm:bulletEnabled val="1"/>
        </dgm:presLayoutVars>
      </dgm:prSet>
      <dgm:spPr/>
    </dgm:pt>
    <dgm:pt modelId="{0074F07B-A266-D24A-8AFE-DF4978BA609E}" type="pres">
      <dgm:prSet presAssocID="{8AEA2F82-B0FD-624C-ABE2-593515A49D58}" presName="aSpace2" presStyleCnt="0"/>
      <dgm:spPr/>
    </dgm:pt>
    <dgm:pt modelId="{AEC950CF-8749-F448-8374-9D094EA1610A}" type="pres">
      <dgm:prSet presAssocID="{26EFDA4D-632B-6840-921C-D5F7EDC20D9F}" presName="childNode" presStyleLbl="node1" presStyleIdx="7" presStyleCnt="8" custScaleY="94328">
        <dgm:presLayoutVars>
          <dgm:bulletEnabled val="1"/>
        </dgm:presLayoutVars>
      </dgm:prSet>
      <dgm:spPr/>
    </dgm:pt>
  </dgm:ptLst>
  <dgm:cxnLst>
    <dgm:cxn modelId="{0A5A1812-EE3A-9E44-B1F1-F511868887D5}" srcId="{3AA46550-CD3B-0147-9076-382F76DD3943}" destId="{26EFDA4D-632B-6840-921C-D5F7EDC20D9F}" srcOrd="1" destOrd="0" parTransId="{978CF056-771D-EF40-8C56-67FE96CE8BE6}" sibTransId="{CE19D7C7-2D69-6A4A-823F-0B70594CE4CA}"/>
    <dgm:cxn modelId="{B7368912-5D79-D445-A1F2-1F8948EAC78D}" srcId="{7C261721-AFD7-8D43-B416-D494308B46A4}" destId="{9A8FACED-F5C4-0F47-870F-F799A6F63554}" srcOrd="0" destOrd="0" parTransId="{57CB097D-1564-6642-85A7-8BE0886B3D13}" sibTransId="{372AF7DD-9033-564E-B0D9-69EEF4905B44}"/>
    <dgm:cxn modelId="{1CA4AD1C-56C3-7742-837B-88D4A24C3B9A}" type="presOf" srcId="{3AA46550-CD3B-0147-9076-382F76DD3943}" destId="{DDA2000A-B010-FA4C-9BD1-2319A9372F5D}" srcOrd="1" destOrd="0" presId="urn:microsoft.com/office/officeart/2005/8/layout/lProcess2"/>
    <dgm:cxn modelId="{C02D2E1D-1418-AF40-87BC-B267DCC6D98D}" srcId="{7C261721-AFD7-8D43-B416-D494308B46A4}" destId="{C1686469-90BA-4D4B-A271-E3FF43101A3D}" srcOrd="1" destOrd="0" parTransId="{4550A9E6-5E0C-284A-83C9-EE4A49A34334}" sibTransId="{7C383AFE-C2E4-0A46-8E1D-0EAA03732AB1}"/>
    <dgm:cxn modelId="{44F16B29-D14C-0540-A91A-4FAAA7817C5C}" srcId="{C1686469-90BA-4D4B-A271-E3FF43101A3D}" destId="{7B71EBA0-BC18-A24E-9DFB-64E7E9F8711D}" srcOrd="1" destOrd="0" parTransId="{BDD11CE0-1F30-C64F-8E0F-203ABDE6164F}" sibTransId="{02065D1F-006D-6242-AD12-F385AC0F1B8C}"/>
    <dgm:cxn modelId="{BF2D162A-8DEA-1A44-BB18-1C535AB4F2BD}" type="presOf" srcId="{26EFDA4D-632B-6840-921C-D5F7EDC20D9F}" destId="{AEC950CF-8749-F448-8374-9D094EA1610A}" srcOrd="0" destOrd="0" presId="urn:microsoft.com/office/officeart/2005/8/layout/lProcess2"/>
    <dgm:cxn modelId="{5E2E5646-DDA1-B041-9E3C-B11CB9DC08D7}" type="presOf" srcId="{C1686469-90BA-4D4B-A271-E3FF43101A3D}" destId="{C7B8FF3C-7300-2249-910A-4DFEAF78D159}" srcOrd="1" destOrd="0" presId="urn:microsoft.com/office/officeart/2005/8/layout/lProcess2"/>
    <dgm:cxn modelId="{4AB10657-2F2C-8341-9E26-38B1B3B8B720}" srcId="{7C261721-AFD7-8D43-B416-D494308B46A4}" destId="{76C50B51-8EEB-4747-8356-36607842DD92}" srcOrd="2" destOrd="0" parTransId="{BD724164-B301-C84D-A094-10F1D3040854}" sibTransId="{1EEF09E3-D2CB-524E-8B86-C3D5A5C3BC65}"/>
    <dgm:cxn modelId="{DE258B5D-89AD-A744-A8D3-26D3AF695A32}" type="presOf" srcId="{81DFC071-78E4-0943-8AEF-1E03ED755B8E}" destId="{DB8DB8C9-B5DE-8645-8A2B-E19E8EBAEA8F}" srcOrd="0" destOrd="0" presId="urn:microsoft.com/office/officeart/2005/8/layout/lProcess2"/>
    <dgm:cxn modelId="{B163FC66-B02B-4743-9F41-A68B052E9C07}" type="presOf" srcId="{9A8FACED-F5C4-0F47-870F-F799A6F63554}" destId="{2EA33814-163E-0648-938F-7BBF06BCEB3E}" srcOrd="0" destOrd="0" presId="urn:microsoft.com/office/officeart/2005/8/layout/lProcess2"/>
    <dgm:cxn modelId="{CA54826B-20C6-914F-8013-4739AB9CDB30}" type="presOf" srcId="{C9A97090-0ECA-874D-A478-F61C0558CA88}" destId="{87739BB0-A371-F347-AA02-3A9A7201A174}" srcOrd="0" destOrd="0" presId="urn:microsoft.com/office/officeart/2005/8/layout/lProcess2"/>
    <dgm:cxn modelId="{1B505C71-CAAB-2F4F-84E1-58F5A567B674}" type="presOf" srcId="{5ED4FE26-545E-5240-B597-7D9FC113DD9C}" destId="{9AD0564F-E7CD-474B-9FF0-374E3D72F851}" srcOrd="0" destOrd="0" presId="urn:microsoft.com/office/officeart/2005/8/layout/lProcess2"/>
    <dgm:cxn modelId="{B79EAC73-526D-6745-AF9B-BB5029499569}" srcId="{3AA46550-CD3B-0147-9076-382F76DD3943}" destId="{8AEA2F82-B0FD-624C-ABE2-593515A49D58}" srcOrd="0" destOrd="0" parTransId="{4C8CE96E-F23B-DC43-A492-0C70EA446518}" sibTransId="{66ABDFD2-4501-BF4C-8083-11864ED00F18}"/>
    <dgm:cxn modelId="{8A44D478-03AC-FC46-9E26-B100B2B51724}" type="presOf" srcId="{9A8FACED-F5C4-0F47-870F-F799A6F63554}" destId="{841C1960-533C-C346-A8D6-BC74923DB509}" srcOrd="1" destOrd="0" presId="urn:microsoft.com/office/officeart/2005/8/layout/lProcess2"/>
    <dgm:cxn modelId="{C7F9DD7E-295D-BB46-B83B-64D6EB4DC82A}" type="presOf" srcId="{D195C9A5-956A-E543-B1CC-8EFBBFC35EEA}" destId="{7760A890-2A54-034F-B9EF-8D77474D8DF6}" srcOrd="0" destOrd="0" presId="urn:microsoft.com/office/officeart/2005/8/layout/lProcess2"/>
    <dgm:cxn modelId="{1A707C80-23FA-0740-A112-B49B76D7A454}" srcId="{9A8FACED-F5C4-0F47-870F-F799A6F63554}" destId="{81DFC071-78E4-0943-8AEF-1E03ED755B8E}" srcOrd="0" destOrd="0" parTransId="{CABA7AE5-65D1-9147-A66D-8022BEE70089}" sibTransId="{BE3A6415-1C0D-D24E-9849-2587E68BF9C4}"/>
    <dgm:cxn modelId="{32A03B85-CE52-F24E-8B10-CB37173B349A}" type="presOf" srcId="{76C50B51-8EEB-4747-8356-36607842DD92}" destId="{A20D2E7A-FADE-3E49-9A54-E01E9E6A2251}" srcOrd="1" destOrd="0" presId="urn:microsoft.com/office/officeart/2005/8/layout/lProcess2"/>
    <dgm:cxn modelId="{FF1B8999-53E7-9A46-B9AD-C733C677C1FE}" srcId="{7C261721-AFD7-8D43-B416-D494308B46A4}" destId="{3AA46550-CD3B-0147-9076-382F76DD3943}" srcOrd="3" destOrd="0" parTransId="{5771A9A5-E0D9-5343-94A1-35C78A743BBF}" sibTransId="{FFBE6A6F-8CA9-4942-8079-0167A3819599}"/>
    <dgm:cxn modelId="{27AA9A9E-1BB5-E442-8F8A-C92C36F00ACA}" type="presOf" srcId="{C1686469-90BA-4D4B-A271-E3FF43101A3D}" destId="{5C4DFC30-5AB6-174B-8410-9B66BC9CC8EA}" srcOrd="0" destOrd="0" presId="urn:microsoft.com/office/officeart/2005/8/layout/lProcess2"/>
    <dgm:cxn modelId="{7F9AE1A0-F485-6342-A633-4048875B08E3}" type="presOf" srcId="{8AEA2F82-B0FD-624C-ABE2-593515A49D58}" destId="{4208BBED-99AB-1443-B2CA-A1BF52DD6F95}" srcOrd="0" destOrd="0" presId="urn:microsoft.com/office/officeart/2005/8/layout/lProcess2"/>
    <dgm:cxn modelId="{76F51FAA-81DB-784F-94D1-D40DCA57C442}" type="presOf" srcId="{7B71EBA0-BC18-A24E-9DFB-64E7E9F8711D}" destId="{9FC6E0EE-6B85-3145-A476-B88F1B628944}" srcOrd="0" destOrd="0" presId="urn:microsoft.com/office/officeart/2005/8/layout/lProcess2"/>
    <dgm:cxn modelId="{A9BFA1C8-4741-5149-93AD-D3E6EA330F9A}" srcId="{9A8FACED-F5C4-0F47-870F-F799A6F63554}" destId="{5ED4FE26-545E-5240-B597-7D9FC113DD9C}" srcOrd="1" destOrd="0" parTransId="{28C995BB-1312-C743-BBF2-9B0B2C7FC617}" sibTransId="{0BB03736-02BE-5647-A4DC-90329941D315}"/>
    <dgm:cxn modelId="{721F3ECE-D557-FE4F-8651-5AAEDEE4EF7D}" srcId="{76C50B51-8EEB-4747-8356-36607842DD92}" destId="{C9A97090-0ECA-874D-A478-F61C0558CA88}" srcOrd="1" destOrd="0" parTransId="{429A3BE6-2A50-354A-A31C-C88D44F635CB}" sibTransId="{D1942D82-25AA-CC4A-A4A8-CA1086C7A12A}"/>
    <dgm:cxn modelId="{770AC7CE-7A40-E24C-B576-E458C4029221}" type="presOf" srcId="{76C50B51-8EEB-4747-8356-36607842DD92}" destId="{0523FD20-0CCC-E641-8355-B4ADA98D1FD5}" srcOrd="0" destOrd="0" presId="urn:microsoft.com/office/officeart/2005/8/layout/lProcess2"/>
    <dgm:cxn modelId="{E2F6D9D7-92AB-404A-877B-8DFA7E7A5DE9}" type="presOf" srcId="{BDBDBD91-9714-5A46-BC1E-5434501054FF}" destId="{04FF3624-9E4E-6144-BFE4-72BE549A820A}" srcOrd="0" destOrd="0" presId="urn:microsoft.com/office/officeart/2005/8/layout/lProcess2"/>
    <dgm:cxn modelId="{817F58DE-4EF2-C341-90B3-419D7EDD9942}" type="presOf" srcId="{3AA46550-CD3B-0147-9076-382F76DD3943}" destId="{B9723ABE-684B-1944-9951-17BBAC59DE56}" srcOrd="0" destOrd="0" presId="urn:microsoft.com/office/officeart/2005/8/layout/lProcess2"/>
    <dgm:cxn modelId="{481F35E4-3081-1F40-9AAD-0E6F0EE647BE}" srcId="{C1686469-90BA-4D4B-A271-E3FF43101A3D}" destId="{D195C9A5-956A-E543-B1CC-8EFBBFC35EEA}" srcOrd="0" destOrd="0" parTransId="{CD4D56E9-23DF-8B48-821C-D2F7C0C81499}" sibTransId="{BF485094-6E7D-9E47-8BD7-DF59CAF6D337}"/>
    <dgm:cxn modelId="{3B6EC2E4-4A2B-EC43-8FA2-1B569A040A96}" type="presOf" srcId="{7C261721-AFD7-8D43-B416-D494308B46A4}" destId="{9B247DA0-BC7D-0B4A-A69E-8C7F4A66089E}" srcOrd="0" destOrd="0" presId="urn:microsoft.com/office/officeart/2005/8/layout/lProcess2"/>
    <dgm:cxn modelId="{EAAFC7E5-B372-9248-B135-81E52025758F}" srcId="{76C50B51-8EEB-4747-8356-36607842DD92}" destId="{BDBDBD91-9714-5A46-BC1E-5434501054FF}" srcOrd="0" destOrd="0" parTransId="{7F4EFED7-52AE-BF48-A843-1C50E56B2A69}" sibTransId="{FB09A916-4795-C748-AEC1-14F5DE0AEF80}"/>
    <dgm:cxn modelId="{F8BF3AD6-2432-3F43-BEE3-BB8EF88AD0FF}" type="presParOf" srcId="{9B247DA0-BC7D-0B4A-A69E-8C7F4A66089E}" destId="{2D6CDB99-CF73-9345-9EBA-3A1D45F9220E}" srcOrd="0" destOrd="0" presId="urn:microsoft.com/office/officeart/2005/8/layout/lProcess2"/>
    <dgm:cxn modelId="{CD349097-B039-5742-8512-E91D69BFB749}" type="presParOf" srcId="{2D6CDB99-CF73-9345-9EBA-3A1D45F9220E}" destId="{2EA33814-163E-0648-938F-7BBF06BCEB3E}" srcOrd="0" destOrd="0" presId="urn:microsoft.com/office/officeart/2005/8/layout/lProcess2"/>
    <dgm:cxn modelId="{094FE622-BB30-7B43-8EC4-D50A3AC3475F}" type="presParOf" srcId="{2D6CDB99-CF73-9345-9EBA-3A1D45F9220E}" destId="{841C1960-533C-C346-A8D6-BC74923DB509}" srcOrd="1" destOrd="0" presId="urn:microsoft.com/office/officeart/2005/8/layout/lProcess2"/>
    <dgm:cxn modelId="{0D42D852-4583-4B44-B3AE-69979DF7CE7D}" type="presParOf" srcId="{2D6CDB99-CF73-9345-9EBA-3A1D45F9220E}" destId="{CA7C18DC-5F5A-024B-BD80-72086FAE4D8B}" srcOrd="2" destOrd="0" presId="urn:microsoft.com/office/officeart/2005/8/layout/lProcess2"/>
    <dgm:cxn modelId="{A7B224C3-7252-9045-9326-BADAEB620883}" type="presParOf" srcId="{CA7C18DC-5F5A-024B-BD80-72086FAE4D8B}" destId="{3FFD00C3-7FC5-1443-A11B-D258548AD03F}" srcOrd="0" destOrd="0" presId="urn:microsoft.com/office/officeart/2005/8/layout/lProcess2"/>
    <dgm:cxn modelId="{2FC6EDF6-3660-7544-A63D-73A1B2BE339C}" type="presParOf" srcId="{3FFD00C3-7FC5-1443-A11B-D258548AD03F}" destId="{DB8DB8C9-B5DE-8645-8A2B-E19E8EBAEA8F}" srcOrd="0" destOrd="0" presId="urn:microsoft.com/office/officeart/2005/8/layout/lProcess2"/>
    <dgm:cxn modelId="{87601DF8-5BE1-354A-95AC-C4F544EF2ED9}" type="presParOf" srcId="{3FFD00C3-7FC5-1443-A11B-D258548AD03F}" destId="{EE67BA15-F062-AA46-8356-72EF7317C23F}" srcOrd="1" destOrd="0" presId="urn:microsoft.com/office/officeart/2005/8/layout/lProcess2"/>
    <dgm:cxn modelId="{94492115-3E82-114D-8CBA-5D9146EF00EC}" type="presParOf" srcId="{3FFD00C3-7FC5-1443-A11B-D258548AD03F}" destId="{9AD0564F-E7CD-474B-9FF0-374E3D72F851}" srcOrd="2" destOrd="0" presId="urn:microsoft.com/office/officeart/2005/8/layout/lProcess2"/>
    <dgm:cxn modelId="{3A0DA91B-308A-F14A-836E-4146E8F1BE48}" type="presParOf" srcId="{9B247DA0-BC7D-0B4A-A69E-8C7F4A66089E}" destId="{0697F3CE-39AD-964C-A5B2-8498C833D013}" srcOrd="1" destOrd="0" presId="urn:microsoft.com/office/officeart/2005/8/layout/lProcess2"/>
    <dgm:cxn modelId="{D98341B3-00C6-8A4A-9031-F8DE24C16964}" type="presParOf" srcId="{9B247DA0-BC7D-0B4A-A69E-8C7F4A66089E}" destId="{E7DE0A19-659B-FC4A-B369-36CC1DF53A64}" srcOrd="2" destOrd="0" presId="urn:microsoft.com/office/officeart/2005/8/layout/lProcess2"/>
    <dgm:cxn modelId="{499D6D37-4335-8D4D-BE41-82A747BC0601}" type="presParOf" srcId="{E7DE0A19-659B-FC4A-B369-36CC1DF53A64}" destId="{5C4DFC30-5AB6-174B-8410-9B66BC9CC8EA}" srcOrd="0" destOrd="0" presId="urn:microsoft.com/office/officeart/2005/8/layout/lProcess2"/>
    <dgm:cxn modelId="{DF136ECC-D13E-004A-AD33-BB90B6C24816}" type="presParOf" srcId="{E7DE0A19-659B-FC4A-B369-36CC1DF53A64}" destId="{C7B8FF3C-7300-2249-910A-4DFEAF78D159}" srcOrd="1" destOrd="0" presId="urn:microsoft.com/office/officeart/2005/8/layout/lProcess2"/>
    <dgm:cxn modelId="{300942DE-15F0-9D45-9254-C7DF591C8CE5}" type="presParOf" srcId="{E7DE0A19-659B-FC4A-B369-36CC1DF53A64}" destId="{147004A4-7F7E-DD49-9D95-9A1DD780B32E}" srcOrd="2" destOrd="0" presId="urn:microsoft.com/office/officeart/2005/8/layout/lProcess2"/>
    <dgm:cxn modelId="{C87E713B-0DDC-1F45-AFBC-4A0C91AA1FF1}" type="presParOf" srcId="{147004A4-7F7E-DD49-9D95-9A1DD780B32E}" destId="{247CE833-2AB1-9A44-9790-14CAA9049DBF}" srcOrd="0" destOrd="0" presId="urn:microsoft.com/office/officeart/2005/8/layout/lProcess2"/>
    <dgm:cxn modelId="{AA22DA72-DB16-054A-8F14-E26F9387CECE}" type="presParOf" srcId="{247CE833-2AB1-9A44-9790-14CAA9049DBF}" destId="{7760A890-2A54-034F-B9EF-8D77474D8DF6}" srcOrd="0" destOrd="0" presId="urn:microsoft.com/office/officeart/2005/8/layout/lProcess2"/>
    <dgm:cxn modelId="{A58AD9BD-5304-A44C-84A1-38A39CF85259}" type="presParOf" srcId="{247CE833-2AB1-9A44-9790-14CAA9049DBF}" destId="{4921A2C7-E975-1544-83F6-8FE80417E329}" srcOrd="1" destOrd="0" presId="urn:microsoft.com/office/officeart/2005/8/layout/lProcess2"/>
    <dgm:cxn modelId="{F594F492-46AF-5345-811B-D9F44A481716}" type="presParOf" srcId="{247CE833-2AB1-9A44-9790-14CAA9049DBF}" destId="{9FC6E0EE-6B85-3145-A476-B88F1B628944}" srcOrd="2" destOrd="0" presId="urn:microsoft.com/office/officeart/2005/8/layout/lProcess2"/>
    <dgm:cxn modelId="{C7CE404B-6E9A-B247-9ECD-9992A6F09762}" type="presParOf" srcId="{9B247DA0-BC7D-0B4A-A69E-8C7F4A66089E}" destId="{C6403B61-C7DB-AC41-8B5A-6092C51E5EC9}" srcOrd="3" destOrd="0" presId="urn:microsoft.com/office/officeart/2005/8/layout/lProcess2"/>
    <dgm:cxn modelId="{7BA66073-F68B-3A47-9804-0ED9EAC17AAA}" type="presParOf" srcId="{9B247DA0-BC7D-0B4A-A69E-8C7F4A66089E}" destId="{37980DBA-4E3B-E140-873A-1BCE52A1A759}" srcOrd="4" destOrd="0" presId="urn:microsoft.com/office/officeart/2005/8/layout/lProcess2"/>
    <dgm:cxn modelId="{1ED91997-7EA1-C94C-961E-0213DBF8BAE0}" type="presParOf" srcId="{37980DBA-4E3B-E140-873A-1BCE52A1A759}" destId="{0523FD20-0CCC-E641-8355-B4ADA98D1FD5}" srcOrd="0" destOrd="0" presId="urn:microsoft.com/office/officeart/2005/8/layout/lProcess2"/>
    <dgm:cxn modelId="{A409986F-1E04-FE42-AC26-A0829277C3C3}" type="presParOf" srcId="{37980DBA-4E3B-E140-873A-1BCE52A1A759}" destId="{A20D2E7A-FADE-3E49-9A54-E01E9E6A2251}" srcOrd="1" destOrd="0" presId="urn:microsoft.com/office/officeart/2005/8/layout/lProcess2"/>
    <dgm:cxn modelId="{1A25AC77-C6FB-AD4F-8716-04631A332D40}" type="presParOf" srcId="{37980DBA-4E3B-E140-873A-1BCE52A1A759}" destId="{7A9FBE85-01C5-7E47-A4AC-9B7E5782F9C8}" srcOrd="2" destOrd="0" presId="urn:microsoft.com/office/officeart/2005/8/layout/lProcess2"/>
    <dgm:cxn modelId="{1319C72E-897A-614F-BF74-DF1DCC09DA40}" type="presParOf" srcId="{7A9FBE85-01C5-7E47-A4AC-9B7E5782F9C8}" destId="{5865457A-66DC-1042-91BE-A54CA9E98606}" srcOrd="0" destOrd="0" presId="urn:microsoft.com/office/officeart/2005/8/layout/lProcess2"/>
    <dgm:cxn modelId="{39D44982-FD56-3147-A176-D65950792B1C}" type="presParOf" srcId="{5865457A-66DC-1042-91BE-A54CA9E98606}" destId="{04FF3624-9E4E-6144-BFE4-72BE549A820A}" srcOrd="0" destOrd="0" presId="urn:microsoft.com/office/officeart/2005/8/layout/lProcess2"/>
    <dgm:cxn modelId="{C5449529-9F9B-E040-9349-44A01B95F243}" type="presParOf" srcId="{5865457A-66DC-1042-91BE-A54CA9E98606}" destId="{DE393774-F581-8C49-AC92-FC7CF83D408A}" srcOrd="1" destOrd="0" presId="urn:microsoft.com/office/officeart/2005/8/layout/lProcess2"/>
    <dgm:cxn modelId="{DF311AED-917D-934C-BE9E-803B2F0CD152}" type="presParOf" srcId="{5865457A-66DC-1042-91BE-A54CA9E98606}" destId="{87739BB0-A371-F347-AA02-3A9A7201A174}" srcOrd="2" destOrd="0" presId="urn:microsoft.com/office/officeart/2005/8/layout/lProcess2"/>
    <dgm:cxn modelId="{0C37A8DB-18E4-B146-9663-721C24B9E206}" type="presParOf" srcId="{9B247DA0-BC7D-0B4A-A69E-8C7F4A66089E}" destId="{BC4F9B2D-E228-9D4F-833B-3C3B5C2F048A}" srcOrd="5" destOrd="0" presId="urn:microsoft.com/office/officeart/2005/8/layout/lProcess2"/>
    <dgm:cxn modelId="{3AEA0A20-8097-5A47-99C3-5F2A8ECAFB12}" type="presParOf" srcId="{9B247DA0-BC7D-0B4A-A69E-8C7F4A66089E}" destId="{2EAE2E47-0F17-8C43-812F-02754A8765B5}" srcOrd="6" destOrd="0" presId="urn:microsoft.com/office/officeart/2005/8/layout/lProcess2"/>
    <dgm:cxn modelId="{7CE57857-FB79-9440-9053-6276E1A274CD}" type="presParOf" srcId="{2EAE2E47-0F17-8C43-812F-02754A8765B5}" destId="{B9723ABE-684B-1944-9951-17BBAC59DE56}" srcOrd="0" destOrd="0" presId="urn:microsoft.com/office/officeart/2005/8/layout/lProcess2"/>
    <dgm:cxn modelId="{D66B80FF-3C2D-5E47-B6C3-53F258FA6B2D}" type="presParOf" srcId="{2EAE2E47-0F17-8C43-812F-02754A8765B5}" destId="{DDA2000A-B010-FA4C-9BD1-2319A9372F5D}" srcOrd="1" destOrd="0" presId="urn:microsoft.com/office/officeart/2005/8/layout/lProcess2"/>
    <dgm:cxn modelId="{D45F3895-C781-D845-B97A-B104594C6141}" type="presParOf" srcId="{2EAE2E47-0F17-8C43-812F-02754A8765B5}" destId="{A4BD6490-B729-3240-93CC-8ED2C74413EB}" srcOrd="2" destOrd="0" presId="urn:microsoft.com/office/officeart/2005/8/layout/lProcess2"/>
    <dgm:cxn modelId="{594BF86F-1B6B-0C4E-AFCC-70BD0CA020C1}" type="presParOf" srcId="{A4BD6490-B729-3240-93CC-8ED2C74413EB}" destId="{44F66AB5-4F32-874B-95AF-02FCA4126895}" srcOrd="0" destOrd="0" presId="urn:microsoft.com/office/officeart/2005/8/layout/lProcess2"/>
    <dgm:cxn modelId="{1C58C4FD-05B5-CB47-9227-8A6BF77E3665}" type="presParOf" srcId="{44F66AB5-4F32-874B-95AF-02FCA4126895}" destId="{4208BBED-99AB-1443-B2CA-A1BF52DD6F95}" srcOrd="0" destOrd="0" presId="urn:microsoft.com/office/officeart/2005/8/layout/lProcess2"/>
    <dgm:cxn modelId="{6B1C2F40-E65C-B44D-8CB5-24DCA2A66842}" type="presParOf" srcId="{44F66AB5-4F32-874B-95AF-02FCA4126895}" destId="{0074F07B-A266-D24A-8AFE-DF4978BA609E}" srcOrd="1" destOrd="0" presId="urn:microsoft.com/office/officeart/2005/8/layout/lProcess2"/>
    <dgm:cxn modelId="{7F6CC3B8-0D03-EE42-BDCB-590B163E9F56}" type="presParOf" srcId="{44F66AB5-4F32-874B-95AF-02FCA4126895}" destId="{AEC950CF-8749-F448-8374-9D094EA1610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33814-163E-0648-938F-7BBF06BCEB3E}">
      <dsp:nvSpPr>
        <dsp:cNvPr id="0" name=""/>
        <dsp:cNvSpPr/>
      </dsp:nvSpPr>
      <dsp:spPr>
        <a:xfrm>
          <a:off x="0" y="0"/>
          <a:ext cx="2800615" cy="4566171"/>
        </a:xfrm>
        <a:prstGeom prst="roundRect">
          <a:avLst>
            <a:gd name="adj" fmla="val 10000"/>
          </a:avLst>
        </a:prstGeom>
        <a:blipFill dpi="0" rotWithShape="0">
          <a:blip xmlns:r="http://schemas.openxmlformats.org/officeDocument/2006/relationships" r:embed="rId1">
            <a:alphaModFix amt="83005"/>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dirty="0">
              <a:solidFill>
                <a:schemeClr val="bg1"/>
              </a:solidFill>
            </a:rPr>
            <a:t>Selection</a:t>
          </a:r>
        </a:p>
      </dsp:txBody>
      <dsp:txXfrm>
        <a:off x="0" y="0"/>
        <a:ext cx="2800615" cy="1369851"/>
      </dsp:txXfrm>
    </dsp:sp>
    <dsp:sp modelId="{DB8DB8C9-B5DE-8645-8A2B-E19E8EBAEA8F}">
      <dsp:nvSpPr>
        <dsp:cNvPr id="0" name=""/>
        <dsp:cNvSpPr/>
      </dsp:nvSpPr>
      <dsp:spPr>
        <a:xfrm>
          <a:off x="281138" y="1371189"/>
          <a:ext cx="2240492" cy="1376762"/>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Liability of newness</a:t>
          </a:r>
        </a:p>
      </dsp:txBody>
      <dsp:txXfrm>
        <a:off x="321462" y="1411513"/>
        <a:ext cx="2159844" cy="1296114"/>
      </dsp:txXfrm>
    </dsp:sp>
    <dsp:sp modelId="{9AD0564F-E7CD-474B-9FF0-374E3D72F851}">
      <dsp:nvSpPr>
        <dsp:cNvPr id="0" name=""/>
        <dsp:cNvSpPr/>
      </dsp:nvSpPr>
      <dsp:spPr>
        <a:xfrm>
          <a:off x="281138" y="2959761"/>
          <a:ext cx="2240492" cy="1376762"/>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711200">
            <a:lnSpc>
              <a:spcPct val="90000"/>
            </a:lnSpc>
            <a:spcBef>
              <a:spcPct val="0"/>
            </a:spcBef>
            <a:spcAft>
              <a:spcPct val="35000"/>
            </a:spcAft>
            <a:buNone/>
          </a:pPr>
          <a:r>
            <a:rPr lang="en-GB" sz="2400" b="1" kern="1200" dirty="0">
              <a:solidFill>
                <a:prstClr val="white"/>
              </a:solidFill>
              <a:latin typeface="Calibri" panose="020F0502020204030204"/>
              <a:ea typeface="+mn-ea"/>
              <a:cs typeface="+mn-cs"/>
            </a:rPr>
            <a:t>Liability of smallness</a:t>
          </a:r>
        </a:p>
      </dsp:txBody>
      <dsp:txXfrm>
        <a:off x="321462" y="3000085"/>
        <a:ext cx="2159844" cy="1296114"/>
      </dsp:txXfrm>
    </dsp:sp>
    <dsp:sp modelId="{5C4DFC30-5AB6-174B-8410-9B66BC9CC8EA}">
      <dsp:nvSpPr>
        <dsp:cNvPr id="0" name=""/>
        <dsp:cNvSpPr/>
      </dsp:nvSpPr>
      <dsp:spPr>
        <a:xfrm>
          <a:off x="3026497" y="0"/>
          <a:ext cx="2800615" cy="4566171"/>
        </a:xfrm>
        <a:prstGeom prst="roundRect">
          <a:avLst>
            <a:gd name="adj" fmla="val 10000"/>
          </a:avLst>
        </a:prstGeom>
        <a:blipFill dpi="0" rotWithShape="0">
          <a:blip xmlns:r="http://schemas.openxmlformats.org/officeDocument/2006/relationships" r:embed="rId2">
            <a:alphaModFix amt="68000"/>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dirty="0">
              <a:solidFill>
                <a:schemeClr val="tx1"/>
              </a:solidFill>
            </a:rPr>
            <a:t>Learning</a:t>
          </a:r>
        </a:p>
      </dsp:txBody>
      <dsp:txXfrm>
        <a:off x="3026497" y="0"/>
        <a:ext cx="2800615" cy="1369851"/>
      </dsp:txXfrm>
    </dsp:sp>
    <dsp:sp modelId="{7760A890-2A54-034F-B9EF-8D77474D8DF6}">
      <dsp:nvSpPr>
        <dsp:cNvPr id="0" name=""/>
        <dsp:cNvSpPr/>
      </dsp:nvSpPr>
      <dsp:spPr>
        <a:xfrm>
          <a:off x="3291799" y="1371189"/>
          <a:ext cx="2240492" cy="1376762"/>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711200">
            <a:lnSpc>
              <a:spcPct val="90000"/>
            </a:lnSpc>
            <a:spcBef>
              <a:spcPct val="0"/>
            </a:spcBef>
            <a:spcAft>
              <a:spcPct val="35000"/>
            </a:spcAft>
            <a:buNone/>
          </a:pPr>
          <a:r>
            <a:rPr lang="en-GB" sz="2400" b="1" kern="1200" dirty="0">
              <a:solidFill>
                <a:prstClr val="black"/>
              </a:solidFill>
              <a:latin typeface="+mn-lt"/>
              <a:ea typeface="+mn-ea"/>
              <a:cs typeface="+mn-cs"/>
            </a:rPr>
            <a:t>Innovation premium</a:t>
          </a:r>
        </a:p>
      </dsp:txBody>
      <dsp:txXfrm>
        <a:off x="3332123" y="1411513"/>
        <a:ext cx="2159844" cy="1296114"/>
      </dsp:txXfrm>
    </dsp:sp>
    <dsp:sp modelId="{9FC6E0EE-6B85-3145-A476-B88F1B628944}">
      <dsp:nvSpPr>
        <dsp:cNvPr id="0" name=""/>
        <dsp:cNvSpPr/>
      </dsp:nvSpPr>
      <dsp:spPr>
        <a:xfrm>
          <a:off x="3291799" y="2959761"/>
          <a:ext cx="2240492" cy="1376762"/>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Risk and uncertainty (R&amp;D)</a:t>
          </a:r>
        </a:p>
      </dsp:txBody>
      <dsp:txXfrm>
        <a:off x="3332123" y="3000085"/>
        <a:ext cx="2159844" cy="1296114"/>
      </dsp:txXfrm>
    </dsp:sp>
    <dsp:sp modelId="{0523FD20-0CCC-E641-8355-B4ADA98D1FD5}">
      <dsp:nvSpPr>
        <dsp:cNvPr id="0" name=""/>
        <dsp:cNvSpPr/>
      </dsp:nvSpPr>
      <dsp:spPr>
        <a:xfrm>
          <a:off x="6022399" y="0"/>
          <a:ext cx="2800615" cy="4566171"/>
        </a:xfrm>
        <a:prstGeom prst="roundRect">
          <a:avLst>
            <a:gd name="adj" fmla="val 10000"/>
          </a:avLst>
        </a:prstGeom>
        <a:blipFill dpi="0" rotWithShape="0">
          <a:blip xmlns:r="http://schemas.openxmlformats.org/officeDocument/2006/relationships" r:embed="rId3">
            <a:alphaModFix amt="55000"/>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1" kern="1200" dirty="0">
              <a:solidFill>
                <a:schemeClr val="tx1"/>
              </a:solidFill>
            </a:rPr>
            <a:t>Strategic fit</a:t>
          </a:r>
        </a:p>
      </dsp:txBody>
      <dsp:txXfrm>
        <a:off x="6022399" y="0"/>
        <a:ext cx="2800615" cy="1369851"/>
      </dsp:txXfrm>
    </dsp:sp>
    <dsp:sp modelId="{04FF3624-9E4E-6144-BFE4-72BE549A820A}">
      <dsp:nvSpPr>
        <dsp:cNvPr id="0" name=""/>
        <dsp:cNvSpPr/>
      </dsp:nvSpPr>
      <dsp:spPr>
        <a:xfrm>
          <a:off x="6302461" y="1371189"/>
          <a:ext cx="2240492" cy="1376762"/>
        </a:xfrm>
        <a:prstGeom prst="roundRect">
          <a:avLst>
            <a:gd name="adj" fmla="val 10000"/>
          </a:avLst>
        </a:prstGeom>
        <a:no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Red Queen effects and external shocks</a:t>
          </a:r>
        </a:p>
      </dsp:txBody>
      <dsp:txXfrm>
        <a:off x="6342785" y="1411513"/>
        <a:ext cx="2159844" cy="1296114"/>
      </dsp:txXfrm>
    </dsp:sp>
    <dsp:sp modelId="{87739BB0-A371-F347-AA02-3A9A7201A174}">
      <dsp:nvSpPr>
        <dsp:cNvPr id="0" name=""/>
        <dsp:cNvSpPr/>
      </dsp:nvSpPr>
      <dsp:spPr>
        <a:xfrm>
          <a:off x="6302461" y="2959761"/>
          <a:ext cx="2240492" cy="1376762"/>
        </a:xfrm>
        <a:prstGeom prst="roundRect">
          <a:avLst>
            <a:gd name="adj" fmla="val 10000"/>
          </a:avLst>
        </a:prstGeom>
        <a:no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Exit modes, sequences and timing of change</a:t>
          </a:r>
        </a:p>
      </dsp:txBody>
      <dsp:txXfrm>
        <a:off x="6342785" y="3000085"/>
        <a:ext cx="2159844" cy="1296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33814-163E-0648-938F-7BBF06BCEB3E}">
      <dsp:nvSpPr>
        <dsp:cNvPr id="0" name=""/>
        <dsp:cNvSpPr/>
      </dsp:nvSpPr>
      <dsp:spPr>
        <a:xfrm>
          <a:off x="0" y="0"/>
          <a:ext cx="2228175" cy="3898676"/>
        </a:xfrm>
        <a:prstGeom prst="roundRect">
          <a:avLst>
            <a:gd name="adj" fmla="val 10000"/>
          </a:avLst>
        </a:prstGeom>
        <a:blipFill dpi="0" rotWithShape="0">
          <a:blip xmlns:r="http://schemas.openxmlformats.org/officeDocument/2006/relationships" r:embed="rId1">
            <a:alphaModFix amt="83005"/>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bg1"/>
              </a:solidFill>
            </a:rPr>
            <a:t>Selection</a:t>
          </a:r>
        </a:p>
      </dsp:txBody>
      <dsp:txXfrm>
        <a:off x="0" y="0"/>
        <a:ext cx="2228175" cy="1169602"/>
      </dsp:txXfrm>
    </dsp:sp>
    <dsp:sp modelId="{DB8DB8C9-B5DE-8645-8A2B-E19E8EBAEA8F}">
      <dsp:nvSpPr>
        <dsp:cNvPr id="0" name=""/>
        <dsp:cNvSpPr/>
      </dsp:nvSpPr>
      <dsp:spPr>
        <a:xfrm>
          <a:off x="225088" y="1170744"/>
          <a:ext cx="1782540" cy="1175504"/>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Liability of newness</a:t>
          </a:r>
        </a:p>
      </dsp:txBody>
      <dsp:txXfrm>
        <a:off x="259517" y="1205173"/>
        <a:ext cx="1713682" cy="1106646"/>
      </dsp:txXfrm>
    </dsp:sp>
    <dsp:sp modelId="{9AD0564F-E7CD-474B-9FF0-374E3D72F851}">
      <dsp:nvSpPr>
        <dsp:cNvPr id="0" name=""/>
        <dsp:cNvSpPr/>
      </dsp:nvSpPr>
      <dsp:spPr>
        <a:xfrm>
          <a:off x="225088" y="2527095"/>
          <a:ext cx="1782540" cy="1175504"/>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711200">
            <a:lnSpc>
              <a:spcPct val="90000"/>
            </a:lnSpc>
            <a:spcBef>
              <a:spcPct val="0"/>
            </a:spcBef>
            <a:spcAft>
              <a:spcPct val="35000"/>
            </a:spcAft>
            <a:buNone/>
          </a:pPr>
          <a:r>
            <a:rPr lang="en-GB" sz="1800" b="1" kern="1200" dirty="0">
              <a:solidFill>
                <a:prstClr val="white"/>
              </a:solidFill>
              <a:latin typeface="Calibri" panose="020F0502020204030204"/>
              <a:ea typeface="+mn-ea"/>
              <a:cs typeface="+mn-cs"/>
            </a:rPr>
            <a:t>Liability of smallness</a:t>
          </a:r>
        </a:p>
      </dsp:txBody>
      <dsp:txXfrm>
        <a:off x="259517" y="2561524"/>
        <a:ext cx="1713682" cy="1106646"/>
      </dsp:txXfrm>
    </dsp:sp>
    <dsp:sp modelId="{5C4DFC30-5AB6-174B-8410-9B66BC9CC8EA}">
      <dsp:nvSpPr>
        <dsp:cNvPr id="0" name=""/>
        <dsp:cNvSpPr/>
      </dsp:nvSpPr>
      <dsp:spPr>
        <a:xfrm>
          <a:off x="2348138" y="0"/>
          <a:ext cx="2228175" cy="3898676"/>
        </a:xfrm>
        <a:prstGeom prst="roundRect">
          <a:avLst>
            <a:gd name="adj" fmla="val 10000"/>
          </a:avLst>
        </a:prstGeom>
        <a:blipFill dpi="0" rotWithShape="0">
          <a:blip xmlns:r="http://schemas.openxmlformats.org/officeDocument/2006/relationships" r:embed="rId2">
            <a:alphaModFix amt="68000"/>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1"/>
              </a:solidFill>
            </a:rPr>
            <a:t>Learning</a:t>
          </a:r>
        </a:p>
      </dsp:txBody>
      <dsp:txXfrm>
        <a:off x="2348138" y="0"/>
        <a:ext cx="2228175" cy="1169602"/>
      </dsp:txXfrm>
    </dsp:sp>
    <dsp:sp modelId="{7760A890-2A54-034F-B9EF-8D77474D8DF6}">
      <dsp:nvSpPr>
        <dsp:cNvPr id="0" name=""/>
        <dsp:cNvSpPr/>
      </dsp:nvSpPr>
      <dsp:spPr>
        <a:xfrm>
          <a:off x="2620377" y="1170744"/>
          <a:ext cx="1782540" cy="1175504"/>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711200">
            <a:lnSpc>
              <a:spcPct val="90000"/>
            </a:lnSpc>
            <a:spcBef>
              <a:spcPct val="0"/>
            </a:spcBef>
            <a:spcAft>
              <a:spcPct val="35000"/>
            </a:spcAft>
            <a:buNone/>
          </a:pPr>
          <a:r>
            <a:rPr lang="en-GB" sz="1800" b="1" kern="1200" dirty="0">
              <a:solidFill>
                <a:prstClr val="black"/>
              </a:solidFill>
              <a:latin typeface="+mn-lt"/>
              <a:ea typeface="+mn-ea"/>
              <a:cs typeface="+mn-cs"/>
            </a:rPr>
            <a:t>Innovation premium</a:t>
          </a:r>
        </a:p>
      </dsp:txBody>
      <dsp:txXfrm>
        <a:off x="2654806" y="1205173"/>
        <a:ext cx="1713682" cy="1106646"/>
      </dsp:txXfrm>
    </dsp:sp>
    <dsp:sp modelId="{9FC6E0EE-6B85-3145-A476-B88F1B628944}">
      <dsp:nvSpPr>
        <dsp:cNvPr id="0" name=""/>
        <dsp:cNvSpPr/>
      </dsp:nvSpPr>
      <dsp:spPr>
        <a:xfrm>
          <a:off x="2620377" y="2527095"/>
          <a:ext cx="1782540" cy="1175504"/>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Risk and uncertainty (R&amp;D)</a:t>
          </a:r>
        </a:p>
      </dsp:txBody>
      <dsp:txXfrm>
        <a:off x="2654806" y="2561524"/>
        <a:ext cx="1713682" cy="1106646"/>
      </dsp:txXfrm>
    </dsp:sp>
    <dsp:sp modelId="{0523FD20-0CCC-E641-8355-B4ADA98D1FD5}">
      <dsp:nvSpPr>
        <dsp:cNvPr id="0" name=""/>
        <dsp:cNvSpPr/>
      </dsp:nvSpPr>
      <dsp:spPr>
        <a:xfrm>
          <a:off x="4792848" y="0"/>
          <a:ext cx="2228175" cy="3898676"/>
        </a:xfrm>
        <a:prstGeom prst="roundRect">
          <a:avLst>
            <a:gd name="adj" fmla="val 10000"/>
          </a:avLst>
        </a:prstGeom>
        <a:blipFill dpi="0" rotWithShape="0">
          <a:blip xmlns:r="http://schemas.openxmlformats.org/officeDocument/2006/relationships" r:embed="rId3">
            <a:alphaModFix amt="55000"/>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1"/>
              </a:solidFill>
            </a:rPr>
            <a:t>Strategic fit</a:t>
          </a:r>
        </a:p>
      </dsp:txBody>
      <dsp:txXfrm>
        <a:off x="4792848" y="0"/>
        <a:ext cx="2228175" cy="1169602"/>
      </dsp:txXfrm>
    </dsp:sp>
    <dsp:sp modelId="{04FF3624-9E4E-6144-BFE4-72BE549A820A}">
      <dsp:nvSpPr>
        <dsp:cNvPr id="0" name=""/>
        <dsp:cNvSpPr/>
      </dsp:nvSpPr>
      <dsp:spPr>
        <a:xfrm>
          <a:off x="5015666" y="1170744"/>
          <a:ext cx="1782540" cy="1175504"/>
        </a:xfrm>
        <a:prstGeom prst="roundRect">
          <a:avLst>
            <a:gd name="adj" fmla="val 10000"/>
          </a:avLst>
        </a:prstGeom>
        <a:no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Red Queen competition and external shocks</a:t>
          </a:r>
        </a:p>
      </dsp:txBody>
      <dsp:txXfrm>
        <a:off x="5050095" y="1205173"/>
        <a:ext cx="1713682" cy="1106646"/>
      </dsp:txXfrm>
    </dsp:sp>
    <dsp:sp modelId="{87739BB0-A371-F347-AA02-3A9A7201A174}">
      <dsp:nvSpPr>
        <dsp:cNvPr id="0" name=""/>
        <dsp:cNvSpPr/>
      </dsp:nvSpPr>
      <dsp:spPr>
        <a:xfrm>
          <a:off x="5015666" y="2527095"/>
          <a:ext cx="1782540" cy="1175504"/>
        </a:xfrm>
        <a:prstGeom prst="roundRect">
          <a:avLst>
            <a:gd name="adj" fmla="val 10000"/>
          </a:avLst>
        </a:prstGeom>
        <a:no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Exit modes , sequences and timing of change</a:t>
          </a:r>
        </a:p>
      </dsp:txBody>
      <dsp:txXfrm>
        <a:off x="5050095" y="2561524"/>
        <a:ext cx="1713682" cy="1106646"/>
      </dsp:txXfrm>
    </dsp:sp>
    <dsp:sp modelId="{B9723ABE-684B-1944-9951-17BBAC59DE56}">
      <dsp:nvSpPr>
        <dsp:cNvPr id="0" name=""/>
        <dsp:cNvSpPr/>
      </dsp:nvSpPr>
      <dsp:spPr>
        <a:xfrm>
          <a:off x="7188137" y="0"/>
          <a:ext cx="2228175" cy="3898676"/>
        </a:xfrm>
        <a:prstGeom prst="roundRect">
          <a:avLst>
            <a:gd name="adj" fmla="val 10000"/>
          </a:avLst>
        </a:prstGeom>
        <a:blipFill dpi="0" rotWithShape="0">
          <a:blip xmlns:r="http://schemas.openxmlformats.org/officeDocument/2006/relationships" r:embed="rId4">
            <a:alphaModFix amt="81924"/>
          </a:blip>
          <a:srcRect/>
          <a:stretch>
            <a:fillRect l="-7000" r="-7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bg1"/>
              </a:solidFill>
            </a:rPr>
            <a:t>Transmission</a:t>
          </a:r>
        </a:p>
      </dsp:txBody>
      <dsp:txXfrm>
        <a:off x="7188137" y="0"/>
        <a:ext cx="2228175" cy="1169602"/>
      </dsp:txXfrm>
    </dsp:sp>
    <dsp:sp modelId="{4208BBED-99AB-1443-B2CA-A1BF52DD6F95}">
      <dsp:nvSpPr>
        <dsp:cNvPr id="0" name=""/>
        <dsp:cNvSpPr/>
      </dsp:nvSpPr>
      <dsp:spPr>
        <a:xfrm>
          <a:off x="7393789" y="1128023"/>
          <a:ext cx="1740650" cy="1178870"/>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Residual value</a:t>
          </a:r>
        </a:p>
      </dsp:txBody>
      <dsp:txXfrm>
        <a:off x="7428317" y="1162551"/>
        <a:ext cx="1671594" cy="1109814"/>
      </dsp:txXfrm>
    </dsp:sp>
    <dsp:sp modelId="{AEC950CF-8749-F448-8374-9D094EA1610A}">
      <dsp:nvSpPr>
        <dsp:cNvPr id="0" name=""/>
        <dsp:cNvSpPr/>
      </dsp:nvSpPr>
      <dsp:spPr>
        <a:xfrm>
          <a:off x="7410955" y="2538672"/>
          <a:ext cx="1782540" cy="1164854"/>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Resource transfer</a:t>
          </a:r>
        </a:p>
      </dsp:txBody>
      <dsp:txXfrm>
        <a:off x="7445072" y="2572789"/>
        <a:ext cx="1714306" cy="109662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3CABC-A44E-4842-BB8A-7B88ACC17A59}" type="datetimeFigureOut">
              <a:rPr lang="en-US" smtClean="0"/>
              <a:t>9/18/23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3EDF8-1A34-FD49-8A74-5DFD9646B2C8}" type="slidenum">
              <a:rPr lang="en-US" smtClean="0"/>
              <a:t>‹N›</a:t>
            </a:fld>
            <a:endParaRPr lang="en-US"/>
          </a:p>
        </p:txBody>
      </p:sp>
    </p:spTree>
    <p:extLst>
      <p:ext uri="{BB962C8B-B14F-4D97-AF65-F5344CB8AC3E}">
        <p14:creationId xmlns:p14="http://schemas.microsoft.com/office/powerpoint/2010/main" val="252991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4</a:t>
            </a:fld>
            <a:endParaRPr lang="it-IT" altLang="it-IT" u="none"/>
          </a:p>
        </p:txBody>
      </p:sp>
    </p:spTree>
    <p:extLst>
      <p:ext uri="{BB962C8B-B14F-4D97-AF65-F5344CB8AC3E}">
        <p14:creationId xmlns:p14="http://schemas.microsoft.com/office/powerpoint/2010/main" val="1217662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30</a:t>
            </a:fld>
            <a:endParaRPr lang="it-IT" altLang="it-IT" u="none"/>
          </a:p>
        </p:txBody>
      </p:sp>
    </p:spTree>
    <p:extLst>
      <p:ext uri="{BB962C8B-B14F-4D97-AF65-F5344CB8AC3E}">
        <p14:creationId xmlns:p14="http://schemas.microsoft.com/office/powerpoint/2010/main" val="82731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31</a:t>
            </a:fld>
            <a:endParaRPr lang="it-IT" altLang="it-IT" u="none"/>
          </a:p>
        </p:txBody>
      </p:sp>
    </p:spTree>
    <p:extLst>
      <p:ext uri="{BB962C8B-B14F-4D97-AF65-F5344CB8AC3E}">
        <p14:creationId xmlns:p14="http://schemas.microsoft.com/office/powerpoint/2010/main" val="235236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3EDF8-1A34-FD49-8A74-5DFD9646B2C8}" type="slidenum">
              <a:rPr lang="en-US" smtClean="0"/>
              <a:t>32</a:t>
            </a:fld>
            <a:endParaRPr lang="en-US"/>
          </a:p>
        </p:txBody>
      </p:sp>
    </p:spTree>
    <p:extLst>
      <p:ext uri="{BB962C8B-B14F-4D97-AF65-F5344CB8AC3E}">
        <p14:creationId xmlns:p14="http://schemas.microsoft.com/office/powerpoint/2010/main" val="3092155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34</a:t>
            </a:fld>
            <a:endParaRPr lang="it-IT" altLang="it-IT" u="none"/>
          </a:p>
        </p:txBody>
      </p:sp>
    </p:spTree>
    <p:extLst>
      <p:ext uri="{BB962C8B-B14F-4D97-AF65-F5344CB8AC3E}">
        <p14:creationId xmlns:p14="http://schemas.microsoft.com/office/powerpoint/2010/main" val="366806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35</a:t>
            </a:fld>
            <a:endParaRPr lang="it-IT" altLang="it-IT" u="none"/>
          </a:p>
        </p:txBody>
      </p:sp>
    </p:spTree>
    <p:extLst>
      <p:ext uri="{BB962C8B-B14F-4D97-AF65-F5344CB8AC3E}">
        <p14:creationId xmlns:p14="http://schemas.microsoft.com/office/powerpoint/2010/main" val="247192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36</a:t>
            </a:fld>
            <a:endParaRPr lang="it-IT" altLang="it-IT" u="none"/>
          </a:p>
        </p:txBody>
      </p:sp>
    </p:spTree>
    <p:extLst>
      <p:ext uri="{BB962C8B-B14F-4D97-AF65-F5344CB8AC3E}">
        <p14:creationId xmlns:p14="http://schemas.microsoft.com/office/powerpoint/2010/main" val="2725798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37</a:t>
            </a:fld>
            <a:endParaRPr lang="it-IT" altLang="it-IT" u="none"/>
          </a:p>
        </p:txBody>
      </p:sp>
    </p:spTree>
    <p:extLst>
      <p:ext uri="{BB962C8B-B14F-4D97-AF65-F5344CB8AC3E}">
        <p14:creationId xmlns:p14="http://schemas.microsoft.com/office/powerpoint/2010/main" val="2930688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3EDF8-1A34-FD49-8A74-5DFD9646B2C8}" type="slidenum">
              <a:rPr lang="en-US" smtClean="0"/>
              <a:t>39</a:t>
            </a:fld>
            <a:endParaRPr lang="en-US"/>
          </a:p>
        </p:txBody>
      </p:sp>
    </p:spTree>
    <p:extLst>
      <p:ext uri="{BB962C8B-B14F-4D97-AF65-F5344CB8AC3E}">
        <p14:creationId xmlns:p14="http://schemas.microsoft.com/office/powerpoint/2010/main" val="2088537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5</a:t>
            </a:fld>
            <a:endParaRPr lang="it-IT" altLang="it-IT" u="none"/>
          </a:p>
        </p:txBody>
      </p:sp>
    </p:spTree>
    <p:extLst>
      <p:ext uri="{BB962C8B-B14F-4D97-AF65-F5344CB8AC3E}">
        <p14:creationId xmlns:p14="http://schemas.microsoft.com/office/powerpoint/2010/main" val="220173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6</a:t>
            </a:fld>
            <a:endParaRPr lang="it-IT" altLang="it-IT" u="none"/>
          </a:p>
        </p:txBody>
      </p:sp>
    </p:spTree>
    <p:extLst>
      <p:ext uri="{BB962C8B-B14F-4D97-AF65-F5344CB8AC3E}">
        <p14:creationId xmlns:p14="http://schemas.microsoft.com/office/powerpoint/2010/main" val="9306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7</a:t>
            </a:fld>
            <a:endParaRPr lang="it-IT" altLang="it-IT" u="none"/>
          </a:p>
        </p:txBody>
      </p:sp>
    </p:spTree>
    <p:extLst>
      <p:ext uri="{BB962C8B-B14F-4D97-AF65-F5344CB8AC3E}">
        <p14:creationId xmlns:p14="http://schemas.microsoft.com/office/powerpoint/2010/main" val="403285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3EDF8-1A34-FD49-8A74-5DFD9646B2C8}" type="slidenum">
              <a:rPr lang="en-US" smtClean="0"/>
              <a:t>9</a:t>
            </a:fld>
            <a:endParaRPr lang="en-US"/>
          </a:p>
        </p:txBody>
      </p:sp>
    </p:spTree>
    <p:extLst>
      <p:ext uri="{BB962C8B-B14F-4D97-AF65-F5344CB8AC3E}">
        <p14:creationId xmlns:p14="http://schemas.microsoft.com/office/powerpoint/2010/main" val="155347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3EDF8-1A34-FD49-8A74-5DFD9646B2C8}" type="slidenum">
              <a:rPr lang="en-US" smtClean="0"/>
              <a:t>10</a:t>
            </a:fld>
            <a:endParaRPr lang="en-US"/>
          </a:p>
        </p:txBody>
      </p:sp>
    </p:spTree>
    <p:extLst>
      <p:ext uri="{BB962C8B-B14F-4D97-AF65-F5344CB8AC3E}">
        <p14:creationId xmlns:p14="http://schemas.microsoft.com/office/powerpoint/2010/main" val="264158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3EDF8-1A34-FD49-8A74-5DFD9646B2C8}" type="slidenum">
              <a:rPr lang="en-US" smtClean="0"/>
              <a:t>21</a:t>
            </a:fld>
            <a:endParaRPr lang="en-US"/>
          </a:p>
        </p:txBody>
      </p:sp>
    </p:spTree>
    <p:extLst>
      <p:ext uri="{BB962C8B-B14F-4D97-AF65-F5344CB8AC3E}">
        <p14:creationId xmlns:p14="http://schemas.microsoft.com/office/powerpoint/2010/main" val="188346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3EDF8-1A34-FD49-8A74-5DFD9646B2C8}" type="slidenum">
              <a:rPr lang="en-US" smtClean="0"/>
              <a:t>23</a:t>
            </a:fld>
            <a:endParaRPr lang="en-US"/>
          </a:p>
        </p:txBody>
      </p:sp>
    </p:spTree>
    <p:extLst>
      <p:ext uri="{BB962C8B-B14F-4D97-AF65-F5344CB8AC3E}">
        <p14:creationId xmlns:p14="http://schemas.microsoft.com/office/powerpoint/2010/main" val="24880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492C0AF3-13C2-1D6C-6635-54C8CCCC2F83}"/>
              </a:ext>
            </a:extLst>
          </p:cNvPr>
          <p:cNvSpPr>
            <a:spLocks noGrp="1" noRot="1" noChangeAspect="1" noTextEdit="1"/>
          </p:cNvSpPr>
          <p:nvPr>
            <p:ph type="sldImg"/>
          </p:nvPr>
        </p:nvSpPr>
        <p:spPr>
          <a:ln/>
        </p:spPr>
      </p:sp>
      <p:sp>
        <p:nvSpPr>
          <p:cNvPr id="8195" name="Segnaposto note 2">
            <a:extLst>
              <a:ext uri="{FF2B5EF4-FFF2-40B4-BE49-F238E27FC236}">
                <a16:creationId xmlns:a16="http://schemas.microsoft.com/office/drawing/2014/main" id="{536EE4F1-C99E-42F7-2931-2A4AF7D83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
        <p:nvSpPr>
          <p:cNvPr id="8196" name="Segnaposto numero diapositiva 3">
            <a:extLst>
              <a:ext uri="{FF2B5EF4-FFF2-40B4-BE49-F238E27FC236}">
                <a16:creationId xmlns:a16="http://schemas.microsoft.com/office/drawing/2014/main" id="{4B37F1CA-4AF2-47E9-C923-18891A8484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u="sng">
                <a:solidFill>
                  <a:schemeClr val="tx1"/>
                </a:solidFill>
                <a:latin typeface="Arial" panose="020B0604020202020204" pitchFamily="34" charset="0"/>
              </a:defRPr>
            </a:lvl1pPr>
            <a:lvl2pPr marL="742950" indent="-285750" defTabSz="927100" eaLnBrk="0" hangingPunct="0">
              <a:defRPr u="sng">
                <a:solidFill>
                  <a:schemeClr val="tx1"/>
                </a:solidFill>
                <a:latin typeface="Arial" panose="020B0604020202020204" pitchFamily="34" charset="0"/>
              </a:defRPr>
            </a:lvl2pPr>
            <a:lvl3pPr marL="1143000" indent="-228600" defTabSz="927100" eaLnBrk="0" hangingPunct="0">
              <a:defRPr u="sng">
                <a:solidFill>
                  <a:schemeClr val="tx1"/>
                </a:solidFill>
                <a:latin typeface="Arial" panose="020B0604020202020204" pitchFamily="34" charset="0"/>
              </a:defRPr>
            </a:lvl3pPr>
            <a:lvl4pPr marL="1600200" indent="-228600" defTabSz="927100" eaLnBrk="0" hangingPunct="0">
              <a:defRPr u="sng">
                <a:solidFill>
                  <a:schemeClr val="tx1"/>
                </a:solidFill>
                <a:latin typeface="Arial" panose="020B0604020202020204" pitchFamily="34" charset="0"/>
              </a:defRPr>
            </a:lvl4pPr>
            <a:lvl5pPr marL="2057400" indent="-228600" defTabSz="927100" eaLnBrk="0" hangingPunct="0">
              <a:defRPr u="sng">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u="sng">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u="sng">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u="sng">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fld id="{5794975B-540E-463E-B774-CA0E03CD4148}" type="slidenum">
              <a:rPr lang="it-IT" altLang="it-IT" u="none"/>
              <a:pPr eaLnBrk="1" hangingPunct="1"/>
              <a:t>29</a:t>
            </a:fld>
            <a:endParaRPr lang="it-IT" altLang="it-IT" u="none"/>
          </a:p>
        </p:txBody>
      </p:sp>
    </p:spTree>
    <p:extLst>
      <p:ext uri="{BB962C8B-B14F-4D97-AF65-F5344CB8AC3E}">
        <p14:creationId xmlns:p14="http://schemas.microsoft.com/office/powerpoint/2010/main" val="12702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4C7C-5EF5-B199-802A-3868B2B741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48C1F1-A68B-936B-5591-917254ABB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0DFAB7D-A4A5-4C30-63E1-D0848220686C}"/>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5" name="Footer Placeholder 4">
            <a:extLst>
              <a:ext uri="{FF2B5EF4-FFF2-40B4-BE49-F238E27FC236}">
                <a16:creationId xmlns:a16="http://schemas.microsoft.com/office/drawing/2014/main" id="{3BD2F6C4-A336-15D6-9C2D-DFF6116EB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9BBF4-881D-5A3C-4DE2-F0365A5ACE7D}"/>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1497032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14D1-94D2-F077-9250-B0CA45E7051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13025C-8BC5-FE97-5357-0EDEFC2B39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B58640-827B-8D02-2B67-C951B96E7F09}"/>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5" name="Footer Placeholder 4">
            <a:extLst>
              <a:ext uri="{FF2B5EF4-FFF2-40B4-BE49-F238E27FC236}">
                <a16:creationId xmlns:a16="http://schemas.microsoft.com/office/drawing/2014/main" id="{BCAD290F-8A4F-CD61-DFE0-F9E14E340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B456B-9BB1-2904-5100-5FC48C12FE00}"/>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393318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2638CB-F372-DCEC-9C8E-CCC26907852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CB70F4-7D8C-061E-74F1-D6F8B10C295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E325CD-90A6-EC37-DC7F-67C78199B7D8}"/>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5" name="Footer Placeholder 4">
            <a:extLst>
              <a:ext uri="{FF2B5EF4-FFF2-40B4-BE49-F238E27FC236}">
                <a16:creationId xmlns:a16="http://schemas.microsoft.com/office/drawing/2014/main" id="{484FDE23-9ABC-2206-0A65-3705DA0A8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9F4DC-8766-12EC-E3B6-D295BCB7E9DB}"/>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4875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6C51-D6CF-9FDF-7240-C865241B0B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ACA9D17-D378-61C3-24E9-EB8553C088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046639-9B1B-29FE-D89B-B2F039CFCC58}"/>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5" name="Footer Placeholder 4">
            <a:extLst>
              <a:ext uri="{FF2B5EF4-FFF2-40B4-BE49-F238E27FC236}">
                <a16:creationId xmlns:a16="http://schemas.microsoft.com/office/drawing/2014/main" id="{12E2E9BF-FDE6-3E27-DB3B-7A1270B57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065AF-E921-8688-924F-E182FA2E69F9}"/>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8123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0499-A004-9341-F783-31090DDD16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11E600-15E4-3501-ED94-9BFB44034B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48F72F6-6463-0658-3030-C60363F77F6C}"/>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5" name="Footer Placeholder 4">
            <a:extLst>
              <a:ext uri="{FF2B5EF4-FFF2-40B4-BE49-F238E27FC236}">
                <a16:creationId xmlns:a16="http://schemas.microsoft.com/office/drawing/2014/main" id="{C8B3E292-A1AD-3102-4A92-5D0A68B42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69C4C-926B-4F57-F04E-6CBD998C6929}"/>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1028969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8315-F881-ED2A-5984-8492188F9A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8F42C3-8801-4519-59DD-6B5305DA3D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0D9E15B-CE9A-DC63-27C2-ED7F2E5029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7617117-A9EA-3ED7-D73A-82F4A6E28DDC}"/>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6" name="Footer Placeholder 5">
            <a:extLst>
              <a:ext uri="{FF2B5EF4-FFF2-40B4-BE49-F238E27FC236}">
                <a16:creationId xmlns:a16="http://schemas.microsoft.com/office/drawing/2014/main" id="{BFFCA655-1B96-7CBA-DEA0-6B084C46E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42105-759E-2E42-C536-F42FDFA9FCA1}"/>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409643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AB70-DCDA-A339-C39E-1408A73099F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FD9372-EF94-A4C8-D322-B16364F94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1905945-635A-9423-7F3D-AE2A53F023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3DCCB91-B4A3-F7FA-D80E-9DEE565B2C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C4FAB52-594F-0424-2827-1162D0706A9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46A4A8-445C-758D-515B-5529D225B0E1}"/>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8" name="Footer Placeholder 7">
            <a:extLst>
              <a:ext uri="{FF2B5EF4-FFF2-40B4-BE49-F238E27FC236}">
                <a16:creationId xmlns:a16="http://schemas.microsoft.com/office/drawing/2014/main" id="{F86426EB-78D5-118F-1A9D-38E2D42ABB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DEAECA-54D5-36F8-B594-BB732F40F1D0}"/>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162004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44CE-7B44-A6CB-579B-3646B45FB69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D6C953A-34C8-E53A-4885-31A7F4E426AA}"/>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4" name="Footer Placeholder 3">
            <a:extLst>
              <a:ext uri="{FF2B5EF4-FFF2-40B4-BE49-F238E27FC236}">
                <a16:creationId xmlns:a16="http://schemas.microsoft.com/office/drawing/2014/main" id="{72E36D05-592B-BEBB-6E57-10D544118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B05E4-212C-7473-C9CD-A9E65C38C8A0}"/>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230692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291BE-364F-DD88-8AF6-22D33DAA4D7C}"/>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3" name="Footer Placeholder 2">
            <a:extLst>
              <a:ext uri="{FF2B5EF4-FFF2-40B4-BE49-F238E27FC236}">
                <a16:creationId xmlns:a16="http://schemas.microsoft.com/office/drawing/2014/main" id="{1B2426DF-AD4E-C911-0458-40B9E53350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4C788D-69EB-31C8-4DAE-B52F624CA4F6}"/>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93167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D555-474D-7A19-5521-CD4459E2A8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63982A-5413-C1B3-3FB6-9206970E3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168D991-F3CE-D359-AE59-E8744DFBD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16EE22-91C4-B4DD-F8C0-A8D13F56774B}"/>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6" name="Footer Placeholder 5">
            <a:extLst>
              <a:ext uri="{FF2B5EF4-FFF2-40B4-BE49-F238E27FC236}">
                <a16:creationId xmlns:a16="http://schemas.microsoft.com/office/drawing/2014/main" id="{44858044-9A9A-2B4E-DE02-7F727497C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B0EE4-DE8B-925B-6831-86D955A9EDAA}"/>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366782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8910-BD4A-1413-CAEE-F6A36B0393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35C75E3-2EFF-68EE-276C-84F8D0512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514E1A-50B8-8583-9682-ED15B7240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EF1ABC-905D-33DF-3A27-6ADF17654533}"/>
              </a:ext>
            </a:extLst>
          </p:cNvPr>
          <p:cNvSpPr>
            <a:spLocks noGrp="1"/>
          </p:cNvSpPr>
          <p:nvPr>
            <p:ph type="dt" sz="half" idx="10"/>
          </p:nvPr>
        </p:nvSpPr>
        <p:spPr/>
        <p:txBody>
          <a:bodyPr/>
          <a:lstStyle/>
          <a:p>
            <a:fld id="{4BCF314A-A721-DD48-A8AB-40668B7D0379}" type="datetimeFigureOut">
              <a:rPr lang="en-US" smtClean="0"/>
              <a:t>9/18/23</a:t>
            </a:fld>
            <a:endParaRPr lang="en-US"/>
          </a:p>
        </p:txBody>
      </p:sp>
      <p:sp>
        <p:nvSpPr>
          <p:cNvPr id="6" name="Footer Placeholder 5">
            <a:extLst>
              <a:ext uri="{FF2B5EF4-FFF2-40B4-BE49-F238E27FC236}">
                <a16:creationId xmlns:a16="http://schemas.microsoft.com/office/drawing/2014/main" id="{B500CA71-6E71-2FD3-2EAF-9D74FCAE6A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30280-DBE6-7569-DE63-A37FAC64D15C}"/>
              </a:ext>
            </a:extLst>
          </p:cNvPr>
          <p:cNvSpPr>
            <a:spLocks noGrp="1"/>
          </p:cNvSpPr>
          <p:nvPr>
            <p:ph type="sldNum" sz="quarter" idx="12"/>
          </p:nvPr>
        </p:nvSpPr>
        <p:spPr/>
        <p:txBody>
          <a:bodyPr/>
          <a:lstStyle/>
          <a:p>
            <a:fld id="{F994ED29-B18D-A64C-B240-FCF7390DDA4B}" type="slidenum">
              <a:rPr lang="en-US" smtClean="0"/>
              <a:t>‹N›</a:t>
            </a:fld>
            <a:endParaRPr lang="en-US"/>
          </a:p>
        </p:txBody>
      </p:sp>
    </p:spTree>
    <p:extLst>
      <p:ext uri="{BB962C8B-B14F-4D97-AF65-F5344CB8AC3E}">
        <p14:creationId xmlns:p14="http://schemas.microsoft.com/office/powerpoint/2010/main" val="4076836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46331-2168-F97D-75AB-2D189F49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26B278-2B5E-53C1-3F6A-AB4DB42E6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4FFC4-9311-3534-8E3A-42F86C4135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F314A-A721-DD48-A8AB-40668B7D0379}" type="datetimeFigureOut">
              <a:rPr lang="en-US" smtClean="0"/>
              <a:t>9/18/23</a:t>
            </a:fld>
            <a:endParaRPr lang="en-US"/>
          </a:p>
        </p:txBody>
      </p:sp>
      <p:sp>
        <p:nvSpPr>
          <p:cNvPr id="5" name="Footer Placeholder 4">
            <a:extLst>
              <a:ext uri="{FF2B5EF4-FFF2-40B4-BE49-F238E27FC236}">
                <a16:creationId xmlns:a16="http://schemas.microsoft.com/office/drawing/2014/main" id="{6D04B9D2-70F5-6C27-4D27-73F273716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B79262-2BF2-6DFB-AEF8-0E19D87D1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ED29-B18D-A64C-B240-FCF7390DDA4B}" type="slidenum">
              <a:rPr lang="en-US" smtClean="0"/>
              <a:t>‹N›</a:t>
            </a:fld>
            <a:endParaRPr lang="en-US"/>
          </a:p>
        </p:txBody>
      </p:sp>
    </p:spTree>
    <p:extLst>
      <p:ext uri="{BB962C8B-B14F-4D97-AF65-F5344CB8AC3E}">
        <p14:creationId xmlns:p14="http://schemas.microsoft.com/office/powerpoint/2010/main" val="78107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51A62596-8518-46A9-FF91-4DBA1C2ABCC9}"/>
              </a:ext>
            </a:extLst>
          </p:cNvPr>
          <p:cNvSpPr>
            <a:spLocks noGrp="1"/>
          </p:cNvSpPr>
          <p:nvPr>
            <p:ph type="subTitle" idx="1"/>
          </p:nvPr>
        </p:nvSpPr>
        <p:spPr>
          <a:xfrm>
            <a:off x="1524000" y="2907094"/>
            <a:ext cx="9326880" cy="3298634"/>
          </a:xfrm>
        </p:spPr>
        <p:txBody>
          <a:bodyPr/>
          <a:lstStyle/>
          <a:p>
            <a:pPr algn="l"/>
            <a:r>
              <a:rPr lang="it-IT" altLang="it-IT" sz="2400" i="1" u="none" dirty="0" err="1">
                <a:solidFill>
                  <a:srgbClr val="C00000"/>
                </a:solidFill>
                <a:latin typeface="Times New Roman" panose="02020603050405020304" pitchFamily="18" charset="0"/>
                <a:cs typeface="Times New Roman" panose="02020603050405020304" pitchFamily="18" charset="0"/>
              </a:rPr>
              <a:t>Chaired</a:t>
            </a:r>
            <a:r>
              <a:rPr lang="it-IT" altLang="it-IT" sz="2400" i="1" u="none" dirty="0">
                <a:solidFill>
                  <a:srgbClr val="C00000"/>
                </a:solidFill>
                <a:latin typeface="Times New Roman" panose="02020603050405020304" pitchFamily="18" charset="0"/>
                <a:cs typeface="Times New Roman" panose="02020603050405020304" pitchFamily="18" charset="0"/>
              </a:rPr>
              <a:t> by: Elena Cefis _ University of Bergamo</a:t>
            </a:r>
          </a:p>
          <a:p>
            <a:endParaRPr lang="it-IT" altLang="it-IT" sz="2400" i="1" u="none" dirty="0">
              <a:solidFill>
                <a:srgbClr val="C00000"/>
              </a:solidFill>
              <a:latin typeface="Times New Roman" panose="02020603050405020304" pitchFamily="18" charset="0"/>
              <a:cs typeface="Times New Roman" panose="02020603050405020304" pitchFamily="18" charset="0"/>
            </a:endParaRPr>
          </a:p>
          <a:p>
            <a:pPr algn="l"/>
            <a:r>
              <a:rPr lang="it-IT" i="1" dirty="0">
                <a:solidFill>
                  <a:srgbClr val="C00000"/>
                </a:solidFill>
                <a:latin typeface="Times New Roman" panose="02020603050405020304" pitchFamily="18" charset="0"/>
                <a:cs typeface="Times New Roman" panose="02020603050405020304" pitchFamily="18" charset="0"/>
              </a:rPr>
              <a:t>Rui Baptista _ University of </a:t>
            </a:r>
            <a:r>
              <a:rPr lang="it-IT" i="1" dirty="0" err="1">
                <a:solidFill>
                  <a:srgbClr val="C00000"/>
                </a:solidFill>
                <a:latin typeface="Times New Roman" panose="02020603050405020304" pitchFamily="18" charset="0"/>
                <a:cs typeface="Times New Roman" panose="02020603050405020304" pitchFamily="18" charset="0"/>
              </a:rPr>
              <a:t>Lisbon</a:t>
            </a:r>
            <a:endParaRPr lang="it-IT" i="1" dirty="0">
              <a:solidFill>
                <a:srgbClr val="C00000"/>
              </a:solidFill>
              <a:latin typeface="Times New Roman" panose="02020603050405020304" pitchFamily="18" charset="0"/>
              <a:cs typeface="Times New Roman" panose="02020603050405020304" pitchFamily="18" charset="0"/>
            </a:endParaRPr>
          </a:p>
          <a:p>
            <a:pPr algn="l"/>
            <a:r>
              <a:rPr lang="it-IT" i="1" dirty="0">
                <a:solidFill>
                  <a:srgbClr val="C00000"/>
                </a:solidFill>
                <a:latin typeface="Times New Roman" panose="02020603050405020304" pitchFamily="18" charset="0"/>
                <a:cs typeface="Times New Roman" panose="02020603050405020304" pitchFamily="18" charset="0"/>
              </a:rPr>
              <a:t>Alex </a:t>
            </a:r>
            <a:r>
              <a:rPr lang="it-IT" i="1" dirty="0" err="1">
                <a:solidFill>
                  <a:srgbClr val="C00000"/>
                </a:solidFill>
                <a:latin typeface="Times New Roman" panose="02020603050405020304" pitchFamily="18" charset="0"/>
                <a:cs typeface="Times New Roman" panose="02020603050405020304" pitchFamily="18" charset="0"/>
              </a:rPr>
              <a:t>Coad</a:t>
            </a:r>
            <a:r>
              <a:rPr lang="it-IT" i="1" dirty="0">
                <a:solidFill>
                  <a:srgbClr val="C00000"/>
                </a:solidFill>
                <a:latin typeface="Times New Roman" panose="02020603050405020304" pitchFamily="18" charset="0"/>
                <a:cs typeface="Times New Roman" panose="02020603050405020304" pitchFamily="18" charset="0"/>
              </a:rPr>
              <a:t> _ Waseda University, Tokyo</a:t>
            </a:r>
          </a:p>
          <a:p>
            <a:pPr algn="l"/>
            <a:r>
              <a:rPr lang="it-IT" i="1" dirty="0">
                <a:solidFill>
                  <a:srgbClr val="C00000"/>
                </a:solidFill>
                <a:latin typeface="Times New Roman" panose="02020603050405020304" pitchFamily="18" charset="0"/>
                <a:cs typeface="Times New Roman" panose="02020603050405020304" pitchFamily="18" charset="0"/>
              </a:rPr>
              <a:t>Orietta Marsili _ University of Bristol</a:t>
            </a:r>
            <a:endParaRPr lang="en-GB" dirty="0"/>
          </a:p>
          <a:p>
            <a:pPr algn="l"/>
            <a:r>
              <a:rPr lang="it-IT" altLang="it-IT" sz="2400" i="1" u="none">
                <a:solidFill>
                  <a:srgbClr val="C00000"/>
                </a:solidFill>
                <a:latin typeface="Times New Roman" panose="02020603050405020304" pitchFamily="18" charset="0"/>
                <a:cs typeface="Times New Roman" panose="02020603050405020304" pitchFamily="18" charset="0"/>
              </a:rPr>
              <a:t>Enrico Santarelli _ University of Bologna</a:t>
            </a:r>
            <a:endParaRPr lang="it-IT" altLang="it-IT" sz="2400" i="1" u="none" dirty="0">
              <a:solidFill>
                <a:srgbClr val="C00000"/>
              </a:solidFill>
              <a:latin typeface="Times New Roman" panose="02020603050405020304" pitchFamily="18" charset="0"/>
              <a:cs typeface="Times New Roman" panose="02020603050405020304" pitchFamily="18" charset="0"/>
            </a:endParaRPr>
          </a:p>
        </p:txBody>
      </p:sp>
      <p:sp>
        <p:nvSpPr>
          <p:cNvPr id="5" name="Text Box 7">
            <a:extLst>
              <a:ext uri="{FF2B5EF4-FFF2-40B4-BE49-F238E27FC236}">
                <a16:creationId xmlns:a16="http://schemas.microsoft.com/office/drawing/2014/main" id="{E358763A-E68B-A0D1-DCC8-CA4EC474DD82}"/>
              </a:ext>
            </a:extLst>
          </p:cNvPr>
          <p:cNvSpPr txBox="1">
            <a:spLocks noGrp="1" noChangeArrowheads="1"/>
          </p:cNvSpPr>
          <p:nvPr>
            <p:ph type="ctrTitle"/>
          </p:nvPr>
        </p:nvSpPr>
        <p:spPr bwMode="auto">
          <a:xfrm>
            <a:off x="1524000" y="797553"/>
            <a:ext cx="9144000" cy="18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spcBef>
                <a:spcPct val="50000"/>
              </a:spcBef>
            </a:pPr>
            <a:r>
              <a:rPr lang="it-IT" altLang="it-IT" sz="3600" b="1" u="none" dirty="0">
                <a:solidFill>
                  <a:srgbClr val="C00000"/>
                </a:solidFill>
                <a:latin typeface="Times New Roman" panose="02020603050405020304" pitchFamily="18" charset="0"/>
                <a:cs typeface="Times New Roman" panose="02020603050405020304" pitchFamily="18" charset="0"/>
              </a:rPr>
              <a:t>Economics of Innovation Conference </a:t>
            </a:r>
          </a:p>
          <a:p>
            <a:pPr algn="ctr" eaLnBrk="1" hangingPunct="1">
              <a:spcBef>
                <a:spcPct val="50000"/>
              </a:spcBef>
            </a:pPr>
            <a:r>
              <a:rPr lang="it-IT" altLang="it-IT" sz="2800" b="1" u="none" dirty="0">
                <a:solidFill>
                  <a:srgbClr val="C00000"/>
                </a:solidFill>
                <a:latin typeface="Times New Roman" panose="02020603050405020304" pitchFamily="18" charset="0"/>
                <a:cs typeface="Times New Roman" panose="02020603050405020304" pitchFamily="18" charset="0"/>
              </a:rPr>
              <a:t>Round </a:t>
            </a:r>
            <a:r>
              <a:rPr lang="it-IT" altLang="it-IT" sz="2800" b="1" u="none" dirty="0" err="1">
                <a:solidFill>
                  <a:srgbClr val="C00000"/>
                </a:solidFill>
                <a:latin typeface="Times New Roman" panose="02020603050405020304" pitchFamily="18" charset="0"/>
                <a:cs typeface="Times New Roman" panose="02020603050405020304" pitchFamily="18" charset="0"/>
              </a:rPr>
              <a:t>Table</a:t>
            </a:r>
            <a:r>
              <a:rPr lang="it-IT" altLang="it-IT" sz="2800" b="1" u="none" dirty="0">
                <a:solidFill>
                  <a:srgbClr val="C00000"/>
                </a:solidFill>
                <a:latin typeface="Times New Roman" panose="02020603050405020304" pitchFamily="18" charset="0"/>
                <a:cs typeface="Times New Roman" panose="02020603050405020304" pitchFamily="18" charset="0"/>
              </a:rPr>
              <a:t> on «Innovation and Industrial Dynamics»</a:t>
            </a:r>
            <a:endParaRPr lang="it-IT" altLang="it-IT" sz="2800" b="1" i="1" u="none" dirty="0">
              <a:solidFill>
                <a:srgbClr val="C00000"/>
              </a:solidFill>
              <a:latin typeface="Times New Roman" panose="02020603050405020304" pitchFamily="18" charset="0"/>
              <a:cs typeface="Times New Roman" panose="02020603050405020304" pitchFamily="18" charset="0"/>
            </a:endParaRPr>
          </a:p>
          <a:p>
            <a:pPr algn="ctr">
              <a:buFont typeface="Wingdings" panose="05000000000000000000" pitchFamily="2" charset="2"/>
              <a:buNone/>
            </a:pPr>
            <a:r>
              <a:rPr lang="it-IT" altLang="it-IT" sz="2400" i="1" u="none" dirty="0">
                <a:solidFill>
                  <a:srgbClr val="C00000"/>
                </a:solidFill>
                <a:latin typeface="Times New Roman" panose="02020603050405020304" pitchFamily="18" charset="0"/>
                <a:cs typeface="Times New Roman" panose="02020603050405020304" pitchFamily="18" charset="0"/>
              </a:rPr>
              <a:t>Milano, 13 </a:t>
            </a:r>
            <a:r>
              <a:rPr lang="it-IT" altLang="it-IT" sz="2400" i="1" u="none" dirty="0" err="1">
                <a:solidFill>
                  <a:srgbClr val="C00000"/>
                </a:solidFill>
                <a:latin typeface="Times New Roman" panose="02020603050405020304" pitchFamily="18" charset="0"/>
                <a:cs typeface="Times New Roman" panose="02020603050405020304" pitchFamily="18" charset="0"/>
              </a:rPr>
              <a:t>September</a:t>
            </a:r>
            <a:r>
              <a:rPr lang="it-IT" altLang="it-IT" sz="2400" i="1" u="none" dirty="0">
                <a:solidFill>
                  <a:srgbClr val="C00000"/>
                </a:solidFill>
                <a:latin typeface="Times New Roman" panose="02020603050405020304" pitchFamily="18" charset="0"/>
                <a:cs typeface="Times New Roman" panose="02020603050405020304" pitchFamily="18" charset="0"/>
              </a:rPr>
              <a:t> 2023</a:t>
            </a:r>
          </a:p>
          <a:p>
            <a:pPr algn="ctr">
              <a:buFont typeface="Wingdings" panose="05000000000000000000" pitchFamily="2" charset="2"/>
              <a:buNone/>
            </a:pPr>
            <a:endParaRPr lang="it-IT" altLang="it-IT" sz="2400" i="1" u="none"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256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A1707E2-4E3A-DB28-B269-4E6895250AC1}"/>
              </a:ext>
            </a:extLst>
          </p:cNvPr>
          <p:cNvGraphicFramePr/>
          <p:nvPr>
            <p:extLst>
              <p:ext uri="{D42A27DB-BD31-4B8C-83A1-F6EECF244321}">
                <p14:modId xmlns:p14="http://schemas.microsoft.com/office/powerpoint/2010/main" val="3976935487"/>
              </p:ext>
            </p:extLst>
          </p:nvPr>
        </p:nvGraphicFramePr>
        <p:xfrm>
          <a:off x="1683954" y="1145914"/>
          <a:ext cx="8824092" cy="4566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834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Alex Coad</a:t>
            </a:r>
          </a:p>
        </p:txBody>
      </p:sp>
    </p:spTree>
    <p:extLst>
      <p:ext uri="{BB962C8B-B14F-4D97-AF65-F5344CB8AC3E}">
        <p14:creationId xmlns:p14="http://schemas.microsoft.com/office/powerpoint/2010/main" val="104907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BAA7066-36CA-EBAA-4EC4-6E46C3FADFDF}"/>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DF48B1A3-EE22-82F7-5325-1B18E0AD361E}"/>
              </a:ext>
            </a:extLst>
          </p:cNvPr>
          <p:cNvSpPr>
            <a:spLocks noGrp="1"/>
          </p:cNvSpPr>
          <p:nvPr>
            <p:ph sz="half" idx="1"/>
          </p:nvPr>
        </p:nvSpPr>
        <p:spPr/>
        <p:txBody>
          <a:bodyPr>
            <a:normAutofit/>
          </a:bodyPr>
          <a:lstStyle/>
          <a:p>
            <a:pPr algn="just"/>
            <a:r>
              <a:rPr lang="en-US" dirty="0">
                <a:solidFill>
                  <a:srgbClr val="0070C0"/>
                </a:solidFill>
                <a:effectLst/>
              </a:rPr>
              <a:t>1. What do we know now that we didn't know 20 years ago? </a:t>
            </a:r>
          </a:p>
          <a:p>
            <a:pPr algn="just"/>
            <a:endParaRPr lang="en-US" dirty="0">
              <a:solidFill>
                <a:srgbClr val="0070C0"/>
              </a:solidFill>
              <a:effectLst/>
            </a:endParaRPr>
          </a:p>
          <a:p>
            <a:pPr algn="just"/>
            <a:endParaRPr lang="en-US" dirty="0">
              <a:solidFill>
                <a:srgbClr val="0070C0"/>
              </a:solidFill>
            </a:endParaRPr>
          </a:p>
          <a:p>
            <a:pPr algn="just"/>
            <a:r>
              <a:rPr lang="en-US" dirty="0">
                <a:solidFill>
                  <a:srgbClr val="0070C0"/>
                </a:solidFill>
                <a:effectLst/>
              </a:rPr>
              <a:t>What are the general properties, the stylized facts that we now know and did not know before? </a:t>
            </a:r>
          </a:p>
        </p:txBody>
      </p:sp>
      <p:sp>
        <p:nvSpPr>
          <p:cNvPr id="6" name="Marcador de contenido 5">
            <a:extLst>
              <a:ext uri="{FF2B5EF4-FFF2-40B4-BE49-F238E27FC236}">
                <a16:creationId xmlns:a16="http://schemas.microsoft.com/office/drawing/2014/main" id="{5A8A86A8-CC4B-025A-98C2-2A02C5D2F2CF}"/>
              </a:ext>
            </a:extLst>
          </p:cNvPr>
          <p:cNvSpPr>
            <a:spLocks noGrp="1"/>
          </p:cNvSpPr>
          <p:nvPr>
            <p:ph sz="half" idx="2"/>
          </p:nvPr>
        </p:nvSpPr>
        <p:spPr/>
        <p:txBody>
          <a:bodyPr>
            <a:normAutofit/>
          </a:bodyPr>
          <a:lstStyle/>
          <a:p>
            <a:r>
              <a:rPr lang="en-US" dirty="0"/>
              <a:t>Entry (binary) </a:t>
            </a:r>
            <a:r>
              <a:rPr lang="en-US" dirty="0">
                <a:sym typeface="Wingdings" panose="05000000000000000000" pitchFamily="2" charset="2"/>
              </a:rPr>
              <a:t></a:t>
            </a:r>
            <a:r>
              <a:rPr lang="en-US" dirty="0"/>
              <a:t>Entry modes</a:t>
            </a:r>
          </a:p>
          <a:p>
            <a:r>
              <a:rPr lang="en-US" dirty="0"/>
              <a:t>Exit (binary) </a:t>
            </a:r>
            <a:r>
              <a:rPr lang="en-US" dirty="0">
                <a:sym typeface="Wingdings" panose="05000000000000000000" pitchFamily="2" charset="2"/>
              </a:rPr>
              <a:t></a:t>
            </a:r>
            <a:r>
              <a:rPr lang="en-US" dirty="0"/>
              <a:t>Exit modes</a:t>
            </a:r>
          </a:p>
          <a:p>
            <a:r>
              <a:rPr lang="en-US" dirty="0"/>
              <a:t>Growth rate distributions</a:t>
            </a:r>
          </a:p>
          <a:p>
            <a:r>
              <a:rPr lang="en-US" dirty="0"/>
              <a:t>Co-evolution (SVARs)</a:t>
            </a:r>
          </a:p>
          <a:p>
            <a:r>
              <a:rPr lang="en-US" dirty="0"/>
              <a:t>High-Growth Firms (HGFs)</a:t>
            </a:r>
          </a:p>
          <a:p>
            <a:r>
              <a:rPr lang="en-US" dirty="0"/>
              <a:t>Scale-ups (e.g. digital unicorns)</a:t>
            </a:r>
          </a:p>
          <a:p>
            <a:endParaRPr lang="en-US" dirty="0"/>
          </a:p>
        </p:txBody>
      </p:sp>
      <p:sp>
        <p:nvSpPr>
          <p:cNvPr id="4" name="Marcador de número de diapositiva 3">
            <a:extLst>
              <a:ext uri="{FF2B5EF4-FFF2-40B4-BE49-F238E27FC236}">
                <a16:creationId xmlns:a16="http://schemas.microsoft.com/office/drawing/2014/main" id="{C3E1F789-7E72-9C00-043C-A0F82C55859C}"/>
              </a:ext>
            </a:extLst>
          </p:cNvPr>
          <p:cNvSpPr>
            <a:spLocks noGrp="1"/>
          </p:cNvSpPr>
          <p:nvPr>
            <p:ph type="sldNum" sz="quarter" idx="12"/>
          </p:nvPr>
        </p:nvSpPr>
        <p:spPr/>
        <p:txBody>
          <a:bodyPr/>
          <a:lstStyle/>
          <a:p>
            <a:fld id="{014A0831-BC26-4D53-B291-EDA3DF78B93C}" type="slidenum">
              <a:rPr lang="en-US" smtClean="0"/>
              <a:t>12</a:t>
            </a:fld>
            <a:endParaRPr lang="en-US"/>
          </a:p>
        </p:txBody>
      </p:sp>
    </p:spTree>
    <p:extLst>
      <p:ext uri="{BB962C8B-B14F-4D97-AF65-F5344CB8AC3E}">
        <p14:creationId xmlns:p14="http://schemas.microsoft.com/office/powerpoint/2010/main" val="14938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AF6057-FADF-CC6C-AA2F-B0561EB5453F}"/>
              </a:ext>
            </a:extLst>
          </p:cNvPr>
          <p:cNvSpPr>
            <a:spLocks noGrp="1"/>
          </p:cNvSpPr>
          <p:nvPr>
            <p:ph type="title"/>
          </p:nvPr>
        </p:nvSpPr>
        <p:spPr/>
        <p:txBody>
          <a:bodyPr>
            <a:normAutofit fontScale="90000"/>
          </a:bodyPr>
          <a:lstStyle/>
          <a:p>
            <a:r>
              <a:rPr lang="en-US" sz="3600" dirty="0"/>
              <a:t>INNOVATION &amp; INDUSTRIAL DYNAMICS: </a:t>
            </a:r>
            <a:br>
              <a:rPr lang="en-US" sz="3600" dirty="0"/>
            </a:br>
            <a:r>
              <a:rPr lang="en-US" sz="3600" dirty="0"/>
              <a:t>Which are the main gaps/shortcomings within our research community (self-criticism)</a:t>
            </a:r>
            <a:endParaRPr lang="en-US" dirty="0"/>
          </a:p>
        </p:txBody>
      </p:sp>
      <p:sp>
        <p:nvSpPr>
          <p:cNvPr id="3" name="Marcador de contenido 2">
            <a:extLst>
              <a:ext uri="{FF2B5EF4-FFF2-40B4-BE49-F238E27FC236}">
                <a16:creationId xmlns:a16="http://schemas.microsoft.com/office/drawing/2014/main" id="{31D9C052-F4A8-D024-A00A-695A1A8E6605}"/>
              </a:ext>
            </a:extLst>
          </p:cNvPr>
          <p:cNvSpPr>
            <a:spLocks noGrp="1"/>
          </p:cNvSpPr>
          <p:nvPr>
            <p:ph idx="1"/>
          </p:nvPr>
        </p:nvSpPr>
        <p:spPr/>
        <p:txBody>
          <a:bodyPr>
            <a:normAutofit/>
          </a:bodyPr>
          <a:lstStyle/>
          <a:p>
            <a:r>
              <a:rPr lang="en-US" dirty="0"/>
              <a:t>Nothing in particular</a:t>
            </a:r>
          </a:p>
          <a:p>
            <a:r>
              <a:rPr lang="en-US" dirty="0"/>
              <a:t>Let’s keep trying to produce excellent research!</a:t>
            </a:r>
          </a:p>
        </p:txBody>
      </p:sp>
      <p:sp>
        <p:nvSpPr>
          <p:cNvPr id="4" name="Marcador de número de diapositiva 3">
            <a:extLst>
              <a:ext uri="{FF2B5EF4-FFF2-40B4-BE49-F238E27FC236}">
                <a16:creationId xmlns:a16="http://schemas.microsoft.com/office/drawing/2014/main" id="{B7EE7EF0-F8E5-0049-DF79-439C4DEA1B59}"/>
              </a:ext>
            </a:extLst>
          </p:cNvPr>
          <p:cNvSpPr>
            <a:spLocks noGrp="1"/>
          </p:cNvSpPr>
          <p:nvPr>
            <p:ph type="sldNum" sz="quarter" idx="12"/>
          </p:nvPr>
        </p:nvSpPr>
        <p:spPr/>
        <p:txBody>
          <a:bodyPr/>
          <a:lstStyle/>
          <a:p>
            <a:fld id="{014A0831-BC26-4D53-B291-EDA3DF78B93C}" type="slidenum">
              <a:rPr lang="en-US" smtClean="0"/>
              <a:t>13</a:t>
            </a:fld>
            <a:endParaRPr lang="en-US"/>
          </a:p>
        </p:txBody>
      </p:sp>
    </p:spTree>
    <p:extLst>
      <p:ext uri="{BB962C8B-B14F-4D97-AF65-F5344CB8AC3E}">
        <p14:creationId xmlns:p14="http://schemas.microsoft.com/office/powerpoint/2010/main" val="358165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Rui Baptista</a:t>
            </a:r>
          </a:p>
        </p:txBody>
      </p:sp>
    </p:spTree>
    <p:extLst>
      <p:ext uri="{BB962C8B-B14F-4D97-AF65-F5344CB8AC3E}">
        <p14:creationId xmlns:p14="http://schemas.microsoft.com/office/powerpoint/2010/main" val="60164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D892-CC08-DAE2-315B-8C633A655F06}"/>
              </a:ext>
            </a:extLst>
          </p:cNvPr>
          <p:cNvSpPr>
            <a:spLocks noGrp="1"/>
          </p:cNvSpPr>
          <p:nvPr>
            <p:ph type="title"/>
          </p:nvPr>
        </p:nvSpPr>
        <p:spPr>
          <a:xfrm>
            <a:off x="838200" y="261258"/>
            <a:ext cx="10515600" cy="1314994"/>
          </a:xfrm>
        </p:spPr>
        <p:txBody>
          <a:bodyPr>
            <a:noAutofit/>
          </a:bodyPr>
          <a:lstStyle/>
          <a:p>
            <a:pPr>
              <a:lnSpc>
                <a:spcPct val="100000"/>
              </a:lnSpc>
            </a:pPr>
            <a:r>
              <a:rPr lang="en-GB" sz="2800" b="1" dirty="0">
                <a:solidFill>
                  <a:srgbClr val="202124"/>
                </a:solidFill>
                <a:effectLst/>
                <a:latin typeface="Arial" panose="020B0604020202020204" pitchFamily="34" charset="0"/>
                <a:cs typeface="Arial" panose="020B0604020202020204" pitchFamily="34" charset="0"/>
              </a:rPr>
              <a:t>What do we know now about Innovation and Industrial Dynamics that we didn't know 20 years ago? </a:t>
            </a:r>
            <a:endParaRPr lang="en-GB"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27ECBA-1ABC-3E9F-8ED0-AD52BF002D4A}"/>
              </a:ext>
            </a:extLst>
          </p:cNvPr>
          <p:cNvSpPr>
            <a:spLocks noGrp="1"/>
          </p:cNvSpPr>
          <p:nvPr>
            <p:ph idx="1"/>
          </p:nvPr>
        </p:nvSpPr>
        <p:spPr>
          <a:xfrm>
            <a:off x="600891" y="1690688"/>
            <a:ext cx="11042469" cy="4486275"/>
          </a:xfrm>
        </p:spPr>
        <p:txBody>
          <a:bodyPr>
            <a:noAutofit/>
          </a:bodyPr>
          <a:lstStyle/>
          <a:p>
            <a:pPr>
              <a:lnSpc>
                <a:spcPct val="100000"/>
              </a:lnSpc>
              <a:spcBef>
                <a:spcPts val="600"/>
              </a:spcBef>
            </a:pPr>
            <a:r>
              <a:rPr lang="en-GB" sz="2400" dirty="0"/>
              <a:t>The emergence and diffusion of digital technologies has led to changes in the nature of network effects: while in some markets (e.g., social networks) it has reinforced monopoly power, in other areas the switch from hardware to digital platforms created instability as users and service providers often resort to multiple platforms simultaneously (e.g., Uber/Lyft; Facebook/LinkedIn) – high number of users no longer ensures market power (platforms are more specialised so network effects are more localised)</a:t>
            </a:r>
          </a:p>
          <a:p>
            <a:pPr>
              <a:lnSpc>
                <a:spcPct val="100000"/>
              </a:lnSpc>
              <a:spcBef>
                <a:spcPts val="600"/>
              </a:spcBef>
            </a:pPr>
            <a:r>
              <a:rPr lang="en-GB" sz="2400" dirty="0"/>
              <a:t>The extraction and use of big data from digital platforms has created a new kind of competitive advantage that warrants further research – access to big data stimulates innovation but also raises issues of concentration of power by supranational firms that exploit differences in tax and privacy legislation regimes (Nuccio &amp; Guerzoni, 2018)</a:t>
            </a:r>
          </a:p>
          <a:p>
            <a:endParaRPr lang="en-GB" sz="2400" dirty="0"/>
          </a:p>
        </p:txBody>
      </p:sp>
      <p:sp>
        <p:nvSpPr>
          <p:cNvPr id="4" name="Slide Number Placeholder 3">
            <a:extLst>
              <a:ext uri="{FF2B5EF4-FFF2-40B4-BE49-F238E27FC236}">
                <a16:creationId xmlns:a16="http://schemas.microsoft.com/office/drawing/2014/main" id="{61D42982-FEAB-3FEA-1E72-5183B9C0D319}"/>
              </a:ext>
            </a:extLst>
          </p:cNvPr>
          <p:cNvSpPr>
            <a:spLocks noGrp="1"/>
          </p:cNvSpPr>
          <p:nvPr>
            <p:ph type="sldNum" sz="quarter" idx="12"/>
          </p:nvPr>
        </p:nvSpPr>
        <p:spPr/>
        <p:txBody>
          <a:bodyPr/>
          <a:lstStyle/>
          <a:p>
            <a:fld id="{4DEB7C15-D034-416D-A26F-1B482B60CD7F}" type="slidenum">
              <a:rPr lang="en-GB" smtClean="0"/>
              <a:t>15</a:t>
            </a:fld>
            <a:endParaRPr lang="en-GB" dirty="0"/>
          </a:p>
        </p:txBody>
      </p:sp>
    </p:spTree>
    <p:extLst>
      <p:ext uri="{BB962C8B-B14F-4D97-AF65-F5344CB8AC3E}">
        <p14:creationId xmlns:p14="http://schemas.microsoft.com/office/powerpoint/2010/main" val="3723741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0E41-23DD-2EAF-F4B7-0D61E1AD5EAA}"/>
              </a:ext>
            </a:extLst>
          </p:cNvPr>
          <p:cNvSpPr>
            <a:spLocks noGrp="1"/>
          </p:cNvSpPr>
          <p:nvPr>
            <p:ph type="title"/>
          </p:nvPr>
        </p:nvSpPr>
        <p:spPr/>
        <p:txBody>
          <a:bodyPr/>
          <a:lstStyle/>
          <a:p>
            <a:r>
              <a:rPr lang="en-US" sz="4400" b="1" dirty="0">
                <a:solidFill>
                  <a:srgbClr val="C00000"/>
                </a:solidFill>
                <a:latin typeface="Times New Roman" panose="02020603050405020304" pitchFamily="18" charset="0"/>
                <a:cs typeface="Times New Roman" panose="02020603050405020304" pitchFamily="18" charset="0"/>
              </a:rPr>
              <a:t>Question</a:t>
            </a:r>
            <a:r>
              <a:rPr lang="en-US" dirty="0"/>
              <a:t> </a:t>
            </a:r>
            <a:r>
              <a:rPr lang="en-US" b="1" dirty="0">
                <a:solidFill>
                  <a:srgbClr val="C00000"/>
                </a:solidFill>
                <a:latin typeface="Times New Roman" panose="02020603050405020304" pitchFamily="18" charset="0"/>
                <a:cs typeface="Times New Roman" panose="02020603050405020304" pitchFamily="18" charset="0"/>
              </a:rPr>
              <a:t>2</a:t>
            </a:r>
            <a:endParaRPr lang="en-US" dirty="0"/>
          </a:p>
        </p:txBody>
      </p:sp>
      <p:sp>
        <p:nvSpPr>
          <p:cNvPr id="3" name="Segnaposto contenuto 2">
            <a:extLst>
              <a:ext uri="{FF2B5EF4-FFF2-40B4-BE49-F238E27FC236}">
                <a16:creationId xmlns:a16="http://schemas.microsoft.com/office/drawing/2014/main" id="{F5CD31A1-1A5E-BD81-BDDB-97496EC9DB29}"/>
              </a:ext>
            </a:extLst>
          </p:cNvPr>
          <p:cNvSpPr>
            <a:spLocks noGrp="1"/>
          </p:cNvSpPr>
          <p:nvPr>
            <p:ph idx="1"/>
          </p:nvPr>
        </p:nvSpPr>
        <p:spPr>
          <a:xfrm>
            <a:off x="838200" y="1935353"/>
            <a:ext cx="10515600" cy="4351338"/>
          </a:xfrm>
        </p:spPr>
        <p:txBody>
          <a:bodyPr/>
          <a:lstStyle/>
          <a:p>
            <a:pPr>
              <a:lnSpc>
                <a:spcPts val="3500"/>
              </a:lnSpc>
            </a:pPr>
            <a:r>
              <a:rPr lang="it-IT" b="0" i="0" u="none" strike="noStrike" dirty="0" err="1">
                <a:solidFill>
                  <a:srgbClr val="000000"/>
                </a:solidFill>
                <a:effectLst/>
                <a:latin typeface="Helvetica" pitchFamily="2" charset="0"/>
              </a:rPr>
              <a:t>What</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is</a:t>
            </a:r>
            <a:r>
              <a:rPr lang="it-IT" b="0" i="0" u="none" strike="noStrike" dirty="0">
                <a:solidFill>
                  <a:srgbClr val="000000"/>
                </a:solidFill>
                <a:effectLst/>
                <a:latin typeface="Helvetica" pitchFamily="2" charset="0"/>
              </a:rPr>
              <a:t> the </a:t>
            </a:r>
            <a:r>
              <a:rPr lang="it-IT" b="0" i="1" u="none" strike="noStrike" dirty="0" err="1">
                <a:solidFill>
                  <a:srgbClr val="C00000"/>
                </a:solidFill>
                <a:effectLst/>
                <a:latin typeface="Helvetica" pitchFamily="2" charset="0"/>
              </a:rPr>
              <a:t>relationship</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between</a:t>
            </a:r>
            <a:r>
              <a:rPr lang="it-IT" b="0" i="0" u="none" strike="noStrike" dirty="0">
                <a:solidFill>
                  <a:srgbClr val="000000"/>
                </a:solidFill>
                <a:effectLst/>
                <a:latin typeface="Helvetica" pitchFamily="2" charset="0"/>
              </a:rPr>
              <a:t> </a:t>
            </a:r>
            <a:r>
              <a:rPr lang="it-IT" b="1" i="1" u="none" strike="noStrike" dirty="0" err="1">
                <a:solidFill>
                  <a:srgbClr val="C00000"/>
                </a:solidFill>
                <a:effectLst/>
                <a:latin typeface="Helvetica" pitchFamily="2" charset="0"/>
              </a:rPr>
              <a:t>our</a:t>
            </a:r>
            <a:r>
              <a:rPr lang="it-IT" b="1" i="1" u="none" strike="noStrike" dirty="0">
                <a:solidFill>
                  <a:srgbClr val="C00000"/>
                </a:solidFill>
                <a:effectLst/>
                <a:latin typeface="Helvetica" pitchFamily="2" charset="0"/>
              </a:rPr>
              <a:t> </a:t>
            </a:r>
            <a:r>
              <a:rPr lang="it-IT" b="1" i="1" u="none" strike="noStrike" dirty="0" err="1">
                <a:solidFill>
                  <a:srgbClr val="C00000"/>
                </a:solidFill>
                <a:effectLst/>
                <a:latin typeface="Helvetica" pitchFamily="2" charset="0"/>
              </a:rPr>
              <a:t>research</a:t>
            </a:r>
            <a:r>
              <a:rPr lang="it-IT" b="1" i="1" u="none" strike="noStrike" dirty="0">
                <a:solidFill>
                  <a:srgbClr val="C00000"/>
                </a:solidFill>
                <a:effectLst/>
                <a:latin typeface="Helvetica" pitchFamily="2" charset="0"/>
              </a:rPr>
              <a:t> community </a:t>
            </a:r>
            <a:r>
              <a:rPr lang="it-IT" b="0" i="0" u="none" strike="noStrike" dirty="0">
                <a:solidFill>
                  <a:srgbClr val="000000"/>
                </a:solidFill>
                <a:effectLst/>
                <a:latin typeface="Helvetica" pitchFamily="2" charset="0"/>
              </a:rPr>
              <a:t>and </a:t>
            </a:r>
            <a:r>
              <a:rPr lang="it-IT" b="1" i="1" u="none" strike="noStrike" dirty="0">
                <a:solidFill>
                  <a:srgbClr val="C00000"/>
                </a:solidFill>
                <a:effectLst/>
                <a:latin typeface="Helvetica" pitchFamily="2" charset="0"/>
              </a:rPr>
              <a:t>mainstream </a:t>
            </a:r>
            <a:r>
              <a:rPr lang="it-IT" b="1" i="1" u="none" strike="noStrike" dirty="0" err="1">
                <a:solidFill>
                  <a:srgbClr val="C00000"/>
                </a:solidFill>
                <a:effectLst/>
                <a:latin typeface="Helvetica" pitchFamily="2" charset="0"/>
              </a:rPr>
              <a:t>economics</a:t>
            </a:r>
            <a:r>
              <a:rPr lang="it-IT" b="0" i="0" u="none" strike="noStrike" dirty="0">
                <a:solidFill>
                  <a:srgbClr val="000000"/>
                </a:solidFill>
                <a:effectLst/>
                <a:latin typeface="Helvetica" pitchFamily="2" charset="0"/>
              </a:rPr>
              <a:t>, with </a:t>
            </a:r>
            <a:r>
              <a:rPr lang="it-IT" b="0" i="0" u="none" strike="noStrike" dirty="0" err="1">
                <a:solidFill>
                  <a:srgbClr val="000000"/>
                </a:solidFill>
                <a:effectLst/>
                <a:latin typeface="Helvetica" pitchFamily="2" charset="0"/>
              </a:rPr>
              <a:t>specific</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reference</a:t>
            </a:r>
            <a:r>
              <a:rPr lang="it-IT" b="0" i="0" u="none" strike="noStrike" dirty="0">
                <a:solidFill>
                  <a:srgbClr val="000000"/>
                </a:solidFill>
                <a:effectLst/>
                <a:latin typeface="Helvetica" pitchFamily="2" charset="0"/>
              </a:rPr>
              <a:t> to </a:t>
            </a:r>
            <a:r>
              <a:rPr lang="it-IT" b="0" i="0" u="none" strike="noStrike" dirty="0" err="1">
                <a:solidFill>
                  <a:srgbClr val="000000"/>
                </a:solidFill>
                <a:effectLst/>
                <a:latin typeface="Helvetica" pitchFamily="2" charset="0"/>
              </a:rPr>
              <a:t>Innovations</a:t>
            </a:r>
            <a:r>
              <a:rPr lang="it-IT" b="0" i="0" u="none" strike="noStrike" dirty="0">
                <a:solidFill>
                  <a:srgbClr val="000000"/>
                </a:solidFill>
                <a:effectLst/>
                <a:latin typeface="Helvetica" pitchFamily="2" charset="0"/>
              </a:rPr>
              <a:t> and Industrial Dynamics (</a:t>
            </a:r>
            <a:r>
              <a:rPr lang="it-IT" b="0" i="0" u="none" strike="noStrike" dirty="0" err="1">
                <a:solidFill>
                  <a:srgbClr val="000000"/>
                </a:solidFill>
                <a:effectLst/>
                <a:latin typeface="Helvetica" pitchFamily="2" charset="0"/>
              </a:rPr>
              <a:t>fruitful</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neutral</a:t>
            </a:r>
            <a:r>
              <a:rPr lang="it-IT" b="0" i="0" u="none" strike="noStrike" dirty="0">
                <a:solidFill>
                  <a:srgbClr val="000000"/>
                </a:solidFill>
                <a:effectLst/>
                <a:latin typeface="Helvetica" pitchFamily="2" charset="0"/>
              </a:rPr>
              <a:t>, disruptive?) </a:t>
            </a:r>
          </a:p>
          <a:p>
            <a:endParaRPr lang="it-IT" dirty="0">
              <a:solidFill>
                <a:srgbClr val="000000"/>
              </a:solidFill>
              <a:latin typeface="Helvetica" pitchFamily="2" charset="0"/>
            </a:endParaRPr>
          </a:p>
          <a:p>
            <a:pPr>
              <a:lnSpc>
                <a:spcPts val="3500"/>
              </a:lnSpc>
            </a:pPr>
            <a:r>
              <a:rPr lang="it-IT" dirty="0" err="1">
                <a:solidFill>
                  <a:srgbClr val="000000"/>
                </a:solidFill>
                <a:latin typeface="Helvetica" pitchFamily="2" charset="0"/>
              </a:rPr>
              <a:t>What</a:t>
            </a:r>
            <a:r>
              <a:rPr lang="it-IT" dirty="0">
                <a:solidFill>
                  <a:srgbClr val="000000"/>
                </a:solidFill>
                <a:latin typeface="Helvetica" pitchFamily="2" charset="0"/>
              </a:rPr>
              <a:t> </a:t>
            </a:r>
            <a:r>
              <a:rPr lang="it-IT" dirty="0" err="1">
                <a:solidFill>
                  <a:srgbClr val="000000"/>
                </a:solidFill>
                <a:latin typeface="Helvetica" pitchFamily="2" charset="0"/>
              </a:rPr>
              <a:t>is</a:t>
            </a:r>
            <a:r>
              <a:rPr lang="it-IT" dirty="0">
                <a:solidFill>
                  <a:srgbClr val="000000"/>
                </a:solidFill>
                <a:latin typeface="Helvetica" pitchFamily="2" charset="0"/>
              </a:rPr>
              <a:t> the </a:t>
            </a:r>
            <a:r>
              <a:rPr lang="it-IT" dirty="0" err="1">
                <a:solidFill>
                  <a:srgbClr val="000000"/>
                </a:solidFill>
                <a:latin typeface="Helvetica" pitchFamily="2" charset="0"/>
              </a:rPr>
              <a:t>relationship</a:t>
            </a:r>
            <a:r>
              <a:rPr lang="it-IT" dirty="0">
                <a:solidFill>
                  <a:srgbClr val="000000"/>
                </a:solidFill>
                <a:latin typeface="Helvetica" pitchFamily="2" charset="0"/>
              </a:rPr>
              <a:t> </a:t>
            </a:r>
            <a:r>
              <a:rPr lang="it-IT" dirty="0" err="1">
                <a:solidFill>
                  <a:srgbClr val="000000"/>
                </a:solidFill>
                <a:latin typeface="Helvetica" pitchFamily="2" charset="0"/>
              </a:rPr>
              <a:t>between</a:t>
            </a:r>
            <a:r>
              <a:rPr lang="it-IT" dirty="0">
                <a:solidFill>
                  <a:srgbClr val="000000"/>
                </a:solidFill>
                <a:latin typeface="Helvetica" pitchFamily="2" charset="0"/>
              </a:rPr>
              <a:t> </a:t>
            </a:r>
            <a:r>
              <a:rPr lang="it-IT" b="1" i="1" dirty="0" err="1">
                <a:solidFill>
                  <a:srgbClr val="C00000"/>
                </a:solidFill>
                <a:latin typeface="Helvetica" pitchFamily="2" charset="0"/>
              </a:rPr>
              <a:t>our</a:t>
            </a:r>
            <a:r>
              <a:rPr lang="it-IT" b="1" i="1" dirty="0">
                <a:solidFill>
                  <a:srgbClr val="C00000"/>
                </a:solidFill>
                <a:latin typeface="Helvetica" pitchFamily="2" charset="0"/>
              </a:rPr>
              <a:t> </a:t>
            </a:r>
            <a:r>
              <a:rPr lang="it-IT" b="1" i="1" dirty="0" err="1">
                <a:solidFill>
                  <a:srgbClr val="C00000"/>
                </a:solidFill>
                <a:latin typeface="Helvetica" pitchFamily="2" charset="0"/>
              </a:rPr>
              <a:t>research</a:t>
            </a:r>
            <a:r>
              <a:rPr lang="it-IT" b="1" i="1" dirty="0">
                <a:solidFill>
                  <a:srgbClr val="C00000"/>
                </a:solidFill>
                <a:latin typeface="Helvetica" pitchFamily="2" charset="0"/>
              </a:rPr>
              <a:t> community</a:t>
            </a:r>
            <a:r>
              <a:rPr lang="it-IT" dirty="0">
                <a:solidFill>
                  <a:srgbClr val="000000"/>
                </a:solidFill>
                <a:latin typeface="Helvetica" pitchFamily="2" charset="0"/>
              </a:rPr>
              <a:t> and </a:t>
            </a:r>
            <a:r>
              <a:rPr lang="it-IT" b="1" i="1" dirty="0" err="1">
                <a:solidFill>
                  <a:srgbClr val="C00000"/>
                </a:solidFill>
                <a:latin typeface="Helvetica" pitchFamily="2" charset="0"/>
              </a:rPr>
              <a:t>evolutionary</a:t>
            </a:r>
            <a:r>
              <a:rPr lang="it-IT" b="1" i="1" dirty="0">
                <a:solidFill>
                  <a:srgbClr val="C00000"/>
                </a:solidFill>
                <a:latin typeface="Helvetica" pitchFamily="2" charset="0"/>
              </a:rPr>
              <a:t> </a:t>
            </a:r>
            <a:r>
              <a:rPr lang="it-IT" b="1" i="1" dirty="0" err="1">
                <a:solidFill>
                  <a:srgbClr val="C00000"/>
                </a:solidFill>
                <a:latin typeface="Helvetica" pitchFamily="2" charset="0"/>
              </a:rPr>
              <a:t>economics</a:t>
            </a:r>
            <a:r>
              <a:rPr lang="it-IT" dirty="0">
                <a:solidFill>
                  <a:srgbClr val="000000"/>
                </a:solidFill>
                <a:latin typeface="Helvetica" pitchFamily="2" charset="0"/>
              </a:rPr>
              <a:t>, with </a:t>
            </a:r>
            <a:r>
              <a:rPr lang="it-IT" dirty="0" err="1">
                <a:solidFill>
                  <a:srgbClr val="000000"/>
                </a:solidFill>
                <a:latin typeface="Helvetica" pitchFamily="2" charset="0"/>
              </a:rPr>
              <a:t>specific</a:t>
            </a:r>
            <a:r>
              <a:rPr lang="it-IT" dirty="0">
                <a:solidFill>
                  <a:srgbClr val="000000"/>
                </a:solidFill>
                <a:latin typeface="Helvetica" pitchFamily="2" charset="0"/>
              </a:rPr>
              <a:t> </a:t>
            </a:r>
            <a:r>
              <a:rPr lang="it-IT" dirty="0" err="1">
                <a:solidFill>
                  <a:srgbClr val="000000"/>
                </a:solidFill>
                <a:latin typeface="Helvetica" pitchFamily="2" charset="0"/>
              </a:rPr>
              <a:t>reference</a:t>
            </a:r>
            <a:r>
              <a:rPr lang="it-IT" dirty="0">
                <a:solidFill>
                  <a:srgbClr val="000000"/>
                </a:solidFill>
                <a:latin typeface="Helvetica" pitchFamily="2" charset="0"/>
              </a:rPr>
              <a:t> to Innovation and Industrial Dynamics?</a:t>
            </a:r>
            <a:endParaRPr lang="en-GB" dirty="0">
              <a:solidFill>
                <a:srgbClr val="000000"/>
              </a:solidFill>
              <a:latin typeface="Helvetica" pitchFamily="2" charset="0"/>
            </a:endParaRPr>
          </a:p>
        </p:txBody>
      </p:sp>
    </p:spTree>
    <p:extLst>
      <p:ext uri="{BB962C8B-B14F-4D97-AF65-F5344CB8AC3E}">
        <p14:creationId xmlns:p14="http://schemas.microsoft.com/office/powerpoint/2010/main" val="3476755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Rui Baptista</a:t>
            </a:r>
          </a:p>
        </p:txBody>
      </p:sp>
    </p:spTree>
    <p:extLst>
      <p:ext uri="{BB962C8B-B14F-4D97-AF65-F5344CB8AC3E}">
        <p14:creationId xmlns:p14="http://schemas.microsoft.com/office/powerpoint/2010/main" val="3474538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D892-CC08-DAE2-315B-8C633A655F06}"/>
              </a:ext>
            </a:extLst>
          </p:cNvPr>
          <p:cNvSpPr>
            <a:spLocks noGrp="1"/>
          </p:cNvSpPr>
          <p:nvPr>
            <p:ph type="title"/>
          </p:nvPr>
        </p:nvSpPr>
        <p:spPr>
          <a:xfrm>
            <a:off x="827314" y="225788"/>
            <a:ext cx="10526486" cy="1325563"/>
          </a:xfrm>
        </p:spPr>
        <p:txBody>
          <a:bodyPr>
            <a:noAutofit/>
          </a:bodyPr>
          <a:lstStyle/>
          <a:p>
            <a:pPr>
              <a:lnSpc>
                <a:spcPct val="100000"/>
              </a:lnSpc>
            </a:pPr>
            <a:r>
              <a:rPr lang="en-GB" sz="2800" b="1" dirty="0">
                <a:solidFill>
                  <a:srgbClr val="202124"/>
                </a:solidFill>
                <a:effectLst/>
                <a:latin typeface="Arial" panose="020B0604020202020204" pitchFamily="34" charset="0"/>
                <a:cs typeface="Arial" panose="020B0604020202020204" pitchFamily="34" charset="0"/>
              </a:rPr>
              <a:t>What Is the relationship between Innovation &amp; Industrial Dynamics, Mainstream Economics, and Evolutionary Economics?</a:t>
            </a:r>
            <a:endParaRPr lang="en-GB"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27ECBA-1ABC-3E9F-8ED0-AD52BF002D4A}"/>
              </a:ext>
            </a:extLst>
          </p:cNvPr>
          <p:cNvSpPr>
            <a:spLocks noGrp="1"/>
          </p:cNvSpPr>
          <p:nvPr>
            <p:ph idx="1"/>
          </p:nvPr>
        </p:nvSpPr>
        <p:spPr>
          <a:xfrm>
            <a:off x="566057" y="1628503"/>
            <a:ext cx="11033760" cy="4548460"/>
          </a:xfrm>
        </p:spPr>
        <p:txBody>
          <a:bodyPr>
            <a:noAutofit/>
          </a:bodyPr>
          <a:lstStyle/>
          <a:p>
            <a:pPr>
              <a:lnSpc>
                <a:spcPct val="100000"/>
              </a:lnSpc>
              <a:spcBef>
                <a:spcPts val="600"/>
              </a:spcBef>
            </a:pPr>
            <a:r>
              <a:rPr lang="en-GB" sz="2300" dirty="0"/>
              <a:t>Technological change continues to be a main determinant of entry and exit, industry structure, and firm strategy and public policy (Klepper, 1996; Agarwal &amp; Gort, 2002)</a:t>
            </a:r>
          </a:p>
          <a:p>
            <a:pPr>
              <a:lnSpc>
                <a:spcPct val="100000"/>
              </a:lnSpc>
              <a:spcBef>
                <a:spcPts val="600"/>
              </a:spcBef>
            </a:pPr>
            <a:r>
              <a:rPr lang="en-GB" sz="2300" dirty="0"/>
              <a:t>The emergence of AI is already affecting multiple industries – e.g., healthcare, consultancy (Cowgill, 2019; Galasso &amp; Luo, 2018)</a:t>
            </a:r>
          </a:p>
          <a:p>
            <a:pPr>
              <a:lnSpc>
                <a:spcPct val="100000"/>
              </a:lnSpc>
              <a:spcBef>
                <a:spcPts val="600"/>
              </a:spcBef>
            </a:pPr>
            <a:r>
              <a:rPr lang="en-GB" sz="2300" dirty="0"/>
              <a:t>Research has linked the emergence of ICT platforms to declining business dynamism and productivity, and increased concentration (Bijnens &amp; Konings, 2018; Haltiwanger, Hathaway &amp; Miranda, 2014)</a:t>
            </a:r>
          </a:p>
          <a:p>
            <a:pPr>
              <a:lnSpc>
                <a:spcPct val="100000"/>
              </a:lnSpc>
              <a:spcBef>
                <a:spcPts val="600"/>
              </a:spcBef>
            </a:pPr>
            <a:r>
              <a:rPr lang="en-GB" sz="2300" dirty="0"/>
              <a:t>Other work suggests that increased exposure to digital platforms facilitates new entry and exit by old incumbents (Bennet &amp; Hall, 2020)</a:t>
            </a:r>
          </a:p>
          <a:p>
            <a:pPr>
              <a:lnSpc>
                <a:spcPct val="100000"/>
              </a:lnSpc>
              <a:spcBef>
                <a:spcPts val="600"/>
              </a:spcBef>
            </a:pPr>
            <a:r>
              <a:rPr lang="en-GB" sz="2300" dirty="0"/>
              <a:t>Babina, Fedyk, He &amp; Hodson (2021) find that increased adoption of AI is associated with increases in industry concentration </a:t>
            </a:r>
          </a:p>
          <a:p>
            <a:pPr>
              <a:lnSpc>
                <a:spcPct val="100000"/>
              </a:lnSpc>
              <a:spcBef>
                <a:spcPts val="600"/>
              </a:spcBef>
            </a:pPr>
            <a:r>
              <a:rPr lang="en-GB" sz="2300" dirty="0"/>
              <a:t>Acemoglu &amp; Retrepo (2019) find that investments in AI have been primarily labour-saving rather than labour-enhancing</a:t>
            </a:r>
          </a:p>
          <a:p>
            <a:endParaRPr lang="en-GB" sz="2400" dirty="0"/>
          </a:p>
          <a:p>
            <a:endParaRPr lang="en-GB" sz="2400" dirty="0"/>
          </a:p>
          <a:p>
            <a:endParaRPr lang="en-GB" sz="2400" dirty="0"/>
          </a:p>
        </p:txBody>
      </p:sp>
      <p:sp>
        <p:nvSpPr>
          <p:cNvPr id="4" name="Slide Number Placeholder 3">
            <a:extLst>
              <a:ext uri="{FF2B5EF4-FFF2-40B4-BE49-F238E27FC236}">
                <a16:creationId xmlns:a16="http://schemas.microsoft.com/office/drawing/2014/main" id="{61D42982-FEAB-3FEA-1E72-5183B9C0D319}"/>
              </a:ext>
            </a:extLst>
          </p:cNvPr>
          <p:cNvSpPr>
            <a:spLocks noGrp="1"/>
          </p:cNvSpPr>
          <p:nvPr>
            <p:ph type="sldNum" sz="quarter" idx="12"/>
          </p:nvPr>
        </p:nvSpPr>
        <p:spPr/>
        <p:txBody>
          <a:bodyPr/>
          <a:lstStyle/>
          <a:p>
            <a:fld id="{4DEB7C15-D034-416D-A26F-1B482B60CD7F}" type="slidenum">
              <a:rPr lang="en-GB" smtClean="0"/>
              <a:t>18</a:t>
            </a:fld>
            <a:endParaRPr lang="en-GB" dirty="0"/>
          </a:p>
        </p:txBody>
      </p:sp>
    </p:spTree>
    <p:extLst>
      <p:ext uri="{BB962C8B-B14F-4D97-AF65-F5344CB8AC3E}">
        <p14:creationId xmlns:p14="http://schemas.microsoft.com/office/powerpoint/2010/main" val="1021765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Alex Coad</a:t>
            </a:r>
          </a:p>
        </p:txBody>
      </p:sp>
    </p:spTree>
    <p:extLst>
      <p:ext uri="{BB962C8B-B14F-4D97-AF65-F5344CB8AC3E}">
        <p14:creationId xmlns:p14="http://schemas.microsoft.com/office/powerpoint/2010/main" val="4181444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E0FFE-2893-278F-3C0B-81B45C6AB412}"/>
              </a:ext>
            </a:extLst>
          </p:cNvPr>
          <p:cNvSpPr>
            <a:spLocks noGrp="1"/>
          </p:cNvSpPr>
          <p:nvPr>
            <p:ph type="title"/>
          </p:nvPr>
        </p:nvSpPr>
        <p:spPr/>
        <p:txBody>
          <a:bodyPr/>
          <a:lstStyle/>
          <a:p>
            <a:r>
              <a:rPr lang="en-US" sz="3600" b="1" dirty="0">
                <a:solidFill>
                  <a:srgbClr val="C00000"/>
                </a:solidFill>
                <a:latin typeface="Times New Roman" panose="02020603050405020304" pitchFamily="18" charset="0"/>
                <a:cs typeface="Times New Roman" panose="02020603050405020304" pitchFamily="18" charset="0"/>
              </a:rPr>
              <a:t>Question</a:t>
            </a:r>
            <a:r>
              <a:rPr lang="en-US" dirty="0"/>
              <a:t> </a:t>
            </a:r>
            <a:r>
              <a:rPr lang="en-US" sz="3600" b="1" dirty="0">
                <a:solidFill>
                  <a:srgbClr val="C00000"/>
                </a:solidFill>
                <a:latin typeface="Times New Roman" panose="02020603050405020304" pitchFamily="18" charset="0"/>
                <a:cs typeface="Times New Roman" panose="02020603050405020304" pitchFamily="18" charset="0"/>
              </a:rPr>
              <a:t>1</a:t>
            </a:r>
          </a:p>
        </p:txBody>
      </p:sp>
      <p:sp>
        <p:nvSpPr>
          <p:cNvPr id="2" name="Segnaposto contenuto 1">
            <a:extLst>
              <a:ext uri="{FF2B5EF4-FFF2-40B4-BE49-F238E27FC236}">
                <a16:creationId xmlns:a16="http://schemas.microsoft.com/office/drawing/2014/main" id="{82DC3D05-5710-465B-9C26-65CA7817D5EE}"/>
              </a:ext>
            </a:extLst>
          </p:cNvPr>
          <p:cNvSpPr>
            <a:spLocks noGrp="1"/>
          </p:cNvSpPr>
          <p:nvPr>
            <p:ph idx="1"/>
          </p:nvPr>
        </p:nvSpPr>
        <p:spPr>
          <a:xfrm>
            <a:off x="662940" y="1832356"/>
            <a:ext cx="10866120" cy="4660519"/>
          </a:xfrm>
        </p:spPr>
        <p:txBody>
          <a:bodyPr>
            <a:normAutofit lnSpcReduction="10000"/>
          </a:bodyPr>
          <a:lstStyle/>
          <a:p>
            <a:pPr marL="0" indent="0">
              <a:buNone/>
            </a:pPr>
            <a:r>
              <a:rPr lang="it-IT" b="0" i="0" u="none" strike="noStrike" dirty="0" err="1">
                <a:solidFill>
                  <a:srgbClr val="202124"/>
                </a:solidFill>
                <a:effectLst/>
                <a:latin typeface="Helvetica" pitchFamily="2" charset="0"/>
              </a:rPr>
              <a:t>What</a:t>
            </a:r>
            <a:r>
              <a:rPr lang="it-IT" b="0" i="0" u="none" strike="noStrike" dirty="0">
                <a:solidFill>
                  <a:srgbClr val="202124"/>
                </a:solidFill>
                <a:effectLst/>
                <a:latin typeface="Helvetica" pitchFamily="2" charset="0"/>
              </a:rPr>
              <a:t> do </a:t>
            </a:r>
            <a:r>
              <a:rPr lang="it-IT" b="0" i="0" u="none" strike="noStrike" dirty="0" err="1">
                <a:solidFill>
                  <a:srgbClr val="202124"/>
                </a:solidFill>
                <a:effectLst/>
                <a:latin typeface="Helvetica" pitchFamily="2" charset="0"/>
              </a:rPr>
              <a:t>we</a:t>
            </a:r>
            <a:r>
              <a:rPr lang="it-IT" b="0" i="0" u="none" strike="noStrike" dirty="0">
                <a:solidFill>
                  <a:srgbClr val="202124"/>
                </a:solidFill>
                <a:effectLst/>
                <a:latin typeface="Helvetica" pitchFamily="2" charset="0"/>
              </a:rPr>
              <a:t> </a:t>
            </a:r>
            <a:r>
              <a:rPr lang="it-IT" b="0" i="1" u="none" strike="noStrike" dirty="0">
                <a:solidFill>
                  <a:srgbClr val="202124"/>
                </a:solidFill>
                <a:effectLst/>
                <a:latin typeface="Helvetica" pitchFamily="2" charset="0"/>
              </a:rPr>
              <a:t>know </a:t>
            </a:r>
            <a:r>
              <a:rPr lang="it-IT" b="0" i="1" u="none" strike="noStrike" dirty="0" err="1">
                <a:solidFill>
                  <a:srgbClr val="202124"/>
                </a:solidFill>
                <a:effectLst/>
                <a:latin typeface="Helvetica" pitchFamily="2" charset="0"/>
              </a:rPr>
              <a:t>now</a:t>
            </a:r>
            <a:r>
              <a:rPr lang="it-IT" b="0" i="1"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that</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we</a:t>
            </a:r>
            <a:r>
              <a:rPr lang="it-IT" b="0" i="0" u="none" strike="noStrike" dirty="0">
                <a:solidFill>
                  <a:srgbClr val="202124"/>
                </a:solidFill>
                <a:effectLst/>
                <a:latin typeface="Helvetica" pitchFamily="2" charset="0"/>
              </a:rPr>
              <a:t> </a:t>
            </a:r>
            <a:r>
              <a:rPr lang="it-IT" b="1" i="1" u="none" strike="noStrike" dirty="0" err="1">
                <a:solidFill>
                  <a:srgbClr val="C00000"/>
                </a:solidFill>
                <a:effectLst/>
                <a:latin typeface="Helvetica" pitchFamily="2" charset="0"/>
              </a:rPr>
              <a:t>didn't</a:t>
            </a:r>
            <a:r>
              <a:rPr lang="it-IT" b="1" i="1" u="none" strike="noStrike" dirty="0">
                <a:solidFill>
                  <a:srgbClr val="C00000"/>
                </a:solidFill>
                <a:effectLst/>
                <a:latin typeface="Helvetica" pitchFamily="2" charset="0"/>
              </a:rPr>
              <a:t> know 20 </a:t>
            </a:r>
            <a:r>
              <a:rPr lang="it-IT" b="1" i="1" u="none" strike="noStrike" dirty="0" err="1">
                <a:solidFill>
                  <a:srgbClr val="C00000"/>
                </a:solidFill>
                <a:effectLst/>
                <a:latin typeface="Helvetica" pitchFamily="2" charset="0"/>
              </a:rPr>
              <a:t>years</a:t>
            </a:r>
            <a:r>
              <a:rPr lang="it-IT" b="1" i="1" u="none" strike="noStrike" dirty="0">
                <a:solidFill>
                  <a:srgbClr val="C00000"/>
                </a:solidFill>
                <a:effectLst/>
                <a:latin typeface="Helvetica" pitchFamily="2" charset="0"/>
              </a:rPr>
              <a:t> ago</a:t>
            </a:r>
            <a:r>
              <a:rPr lang="it-IT" b="0" i="0" u="none" strike="noStrike" dirty="0">
                <a:solidFill>
                  <a:srgbClr val="202124"/>
                </a:solidFill>
                <a:effectLst/>
                <a:latin typeface="Helvetica" pitchFamily="2" charset="0"/>
              </a:rPr>
              <a:t>? </a:t>
            </a:r>
          </a:p>
          <a:p>
            <a:pPr marL="0" indent="0">
              <a:buNone/>
            </a:pPr>
            <a:endParaRPr lang="it-IT" dirty="0">
              <a:solidFill>
                <a:srgbClr val="202124"/>
              </a:solidFill>
              <a:latin typeface="Helvetica" pitchFamily="2" charset="0"/>
            </a:endParaRPr>
          </a:p>
          <a:p>
            <a:pPr marL="0" indent="0">
              <a:buNone/>
            </a:pPr>
            <a:r>
              <a:rPr lang="it-IT" b="0" i="0" u="none" strike="noStrike" dirty="0" err="1">
                <a:solidFill>
                  <a:srgbClr val="202124"/>
                </a:solidFill>
                <a:effectLst/>
                <a:latin typeface="Helvetica" pitchFamily="2" charset="0"/>
              </a:rPr>
              <a:t>What</a:t>
            </a:r>
            <a:r>
              <a:rPr lang="it-IT" b="0" i="0" u="none" strike="noStrike" dirty="0">
                <a:solidFill>
                  <a:srgbClr val="202124"/>
                </a:solidFill>
                <a:effectLst/>
                <a:latin typeface="Helvetica" pitchFamily="2" charset="0"/>
              </a:rPr>
              <a:t> are the </a:t>
            </a:r>
            <a:r>
              <a:rPr lang="it-IT" b="1" i="1" u="none" strike="noStrike" dirty="0">
                <a:solidFill>
                  <a:srgbClr val="C00000"/>
                </a:solidFill>
                <a:effectLst/>
                <a:latin typeface="Helvetica" pitchFamily="2" charset="0"/>
              </a:rPr>
              <a:t>general </a:t>
            </a:r>
            <a:r>
              <a:rPr lang="it-IT" b="1" i="1" u="none" strike="noStrike" dirty="0" err="1">
                <a:solidFill>
                  <a:srgbClr val="C00000"/>
                </a:solidFill>
                <a:effectLst/>
                <a:latin typeface="Helvetica" pitchFamily="2" charset="0"/>
              </a:rPr>
              <a:t>properties</a:t>
            </a:r>
            <a:r>
              <a:rPr lang="it-IT" b="0" i="0" u="none" strike="noStrike" dirty="0">
                <a:solidFill>
                  <a:srgbClr val="202124"/>
                </a:solidFill>
                <a:effectLst/>
                <a:latin typeface="Helvetica" pitchFamily="2" charset="0"/>
              </a:rPr>
              <a:t>, the </a:t>
            </a:r>
            <a:r>
              <a:rPr lang="it-IT" b="1" i="1" u="none" strike="noStrike" dirty="0" err="1">
                <a:solidFill>
                  <a:srgbClr val="C00000"/>
                </a:solidFill>
                <a:effectLst/>
                <a:latin typeface="Helvetica" pitchFamily="2" charset="0"/>
              </a:rPr>
              <a:t>stylized</a:t>
            </a:r>
            <a:r>
              <a:rPr lang="it-IT" b="1" i="1" u="none" strike="noStrike" dirty="0">
                <a:solidFill>
                  <a:srgbClr val="C00000"/>
                </a:solidFill>
                <a:effectLst/>
                <a:latin typeface="Helvetica" pitchFamily="2" charset="0"/>
              </a:rPr>
              <a:t> </a:t>
            </a:r>
            <a:r>
              <a:rPr lang="it-IT" b="1" i="1" u="none" strike="noStrike" dirty="0" err="1">
                <a:solidFill>
                  <a:srgbClr val="C00000"/>
                </a:solidFill>
                <a:effectLst/>
                <a:latin typeface="Helvetica" pitchFamily="2" charset="0"/>
              </a:rPr>
              <a:t>facts</a:t>
            </a:r>
            <a:r>
              <a:rPr lang="it-IT" b="1" i="1" u="none" strike="noStrike" dirty="0">
                <a:solidFill>
                  <a:srgbClr val="C00000"/>
                </a:solidFill>
                <a:effectLst/>
                <a:latin typeface="Helvetica" pitchFamily="2" charset="0"/>
              </a:rPr>
              <a:t> </a:t>
            </a:r>
            <a:r>
              <a:rPr lang="it-IT" b="0" i="0" u="none" strike="noStrike" dirty="0" err="1">
                <a:solidFill>
                  <a:srgbClr val="202124"/>
                </a:solidFill>
                <a:effectLst/>
                <a:latin typeface="Helvetica" pitchFamily="2" charset="0"/>
              </a:rPr>
              <a:t>that</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we</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now</a:t>
            </a:r>
            <a:r>
              <a:rPr lang="it-IT" b="0" i="0" u="none" strike="noStrike" dirty="0">
                <a:solidFill>
                  <a:srgbClr val="202124"/>
                </a:solidFill>
                <a:effectLst/>
                <a:latin typeface="Helvetica" pitchFamily="2" charset="0"/>
              </a:rPr>
              <a:t> know and </a:t>
            </a:r>
            <a:r>
              <a:rPr lang="it-IT" b="0" i="0" u="none" strike="noStrike" dirty="0" err="1">
                <a:solidFill>
                  <a:srgbClr val="202124"/>
                </a:solidFill>
                <a:effectLst/>
                <a:latin typeface="Helvetica" pitchFamily="2" charset="0"/>
              </a:rPr>
              <a:t>did</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not</a:t>
            </a:r>
            <a:r>
              <a:rPr lang="it-IT" b="0" i="0" u="none" strike="noStrike" dirty="0">
                <a:solidFill>
                  <a:srgbClr val="202124"/>
                </a:solidFill>
                <a:effectLst/>
                <a:latin typeface="Helvetica" pitchFamily="2" charset="0"/>
              </a:rPr>
              <a:t> know </a:t>
            </a:r>
            <a:r>
              <a:rPr lang="it-IT" b="0" i="0" u="none" strike="noStrike" dirty="0" err="1">
                <a:solidFill>
                  <a:srgbClr val="202124"/>
                </a:solidFill>
                <a:effectLst/>
                <a:latin typeface="Helvetica" pitchFamily="2" charset="0"/>
              </a:rPr>
              <a:t>before</a:t>
            </a:r>
            <a:r>
              <a:rPr lang="it-IT" b="0" i="0" u="none" strike="noStrike" dirty="0">
                <a:solidFill>
                  <a:srgbClr val="202124"/>
                </a:solidFill>
                <a:effectLst/>
                <a:latin typeface="Helvetica" pitchFamily="2" charset="0"/>
              </a:rPr>
              <a:t>? </a:t>
            </a:r>
          </a:p>
          <a:p>
            <a:pPr marL="0" indent="0">
              <a:buNone/>
            </a:pPr>
            <a:endParaRPr lang="it-IT" b="0" i="0" u="none" strike="noStrike" dirty="0">
              <a:solidFill>
                <a:srgbClr val="202124"/>
              </a:solidFill>
              <a:effectLst/>
              <a:latin typeface="Helvetica" pitchFamily="2" charset="0"/>
            </a:endParaRPr>
          </a:p>
          <a:p>
            <a:pPr marL="0" indent="0">
              <a:buNone/>
            </a:pPr>
            <a:r>
              <a:rPr lang="it-IT" b="0" i="1" u="none" strike="noStrike" dirty="0">
                <a:solidFill>
                  <a:srgbClr val="C00000"/>
                </a:solidFill>
                <a:effectLst/>
                <a:latin typeface="Helvetica" pitchFamily="2" charset="0"/>
              </a:rPr>
              <a:t>How</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did</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we</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get</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there</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What</a:t>
            </a:r>
            <a:r>
              <a:rPr lang="it-IT" b="0" i="0" u="none" strike="noStrike" dirty="0">
                <a:solidFill>
                  <a:srgbClr val="202124"/>
                </a:solidFill>
                <a:effectLst/>
                <a:latin typeface="Helvetica" pitchFamily="2" charset="0"/>
              </a:rPr>
              <a:t> </a:t>
            </a:r>
            <a:r>
              <a:rPr lang="it-IT" b="1" i="1" u="none" strike="noStrike" dirty="0" err="1">
                <a:solidFill>
                  <a:srgbClr val="C00000"/>
                </a:solidFill>
                <a:effectLst/>
                <a:latin typeface="Helvetica" pitchFamily="2" charset="0"/>
              </a:rPr>
              <a:t>methodologies</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have</a:t>
            </a:r>
            <a:r>
              <a:rPr lang="it-IT" b="0" i="0" u="none" strike="noStrike" dirty="0">
                <a:solidFill>
                  <a:srgbClr val="202124"/>
                </a:solidFill>
                <a:effectLst/>
                <a:latin typeface="Helvetica" pitchFamily="2" charset="0"/>
              </a:rPr>
              <a:t> </a:t>
            </a:r>
            <a:r>
              <a:rPr lang="it-IT" b="0" i="0" u="none" strike="noStrike" dirty="0" err="1">
                <a:solidFill>
                  <a:srgbClr val="202124"/>
                </a:solidFill>
                <a:effectLst/>
                <a:latin typeface="Helvetica" pitchFamily="2" charset="0"/>
              </a:rPr>
              <a:t>emerged</a:t>
            </a:r>
            <a:r>
              <a:rPr lang="it-IT" b="0" i="0" u="none" strike="noStrike" dirty="0">
                <a:solidFill>
                  <a:srgbClr val="202124"/>
                </a:solidFill>
                <a:effectLst/>
                <a:latin typeface="Helvetica" pitchFamily="2" charset="0"/>
              </a:rPr>
              <a:t>? </a:t>
            </a:r>
          </a:p>
          <a:p>
            <a:pPr marL="0" indent="0">
              <a:buNone/>
            </a:pPr>
            <a:endParaRPr lang="it-IT" b="0" i="0" u="none" strike="noStrike" dirty="0">
              <a:solidFill>
                <a:srgbClr val="000000"/>
              </a:solidFill>
              <a:effectLst/>
              <a:latin typeface="Helvetica" pitchFamily="2" charset="0"/>
            </a:endParaRPr>
          </a:p>
          <a:p>
            <a:pPr marL="0" indent="0">
              <a:buNone/>
            </a:pPr>
            <a:r>
              <a:rPr lang="it-IT" b="0" i="0" u="none" strike="noStrike" dirty="0" err="1">
                <a:solidFill>
                  <a:srgbClr val="000000"/>
                </a:solidFill>
                <a:effectLst/>
                <a:latin typeface="Helvetica" pitchFamily="2" charset="0"/>
              </a:rPr>
              <a:t>Which</a:t>
            </a:r>
            <a:r>
              <a:rPr lang="it-IT" b="0" i="0" u="none" strike="noStrike" dirty="0">
                <a:solidFill>
                  <a:srgbClr val="000000"/>
                </a:solidFill>
                <a:effectLst/>
                <a:latin typeface="Helvetica" pitchFamily="2" charset="0"/>
              </a:rPr>
              <a:t> are the </a:t>
            </a:r>
            <a:r>
              <a:rPr lang="it-IT" b="0" i="0" u="none" strike="noStrike" dirty="0" err="1">
                <a:solidFill>
                  <a:srgbClr val="000000"/>
                </a:solidFill>
                <a:effectLst/>
                <a:latin typeface="Helvetica" pitchFamily="2" charset="0"/>
              </a:rPr>
              <a:t>main</a:t>
            </a:r>
            <a:r>
              <a:rPr lang="it-IT" b="0" i="0" u="none" strike="noStrike" dirty="0">
                <a:solidFill>
                  <a:srgbClr val="000000"/>
                </a:solidFill>
                <a:effectLst/>
                <a:latin typeface="Helvetica" pitchFamily="2" charset="0"/>
              </a:rPr>
              <a:t> </a:t>
            </a:r>
            <a:r>
              <a:rPr lang="it-IT" b="1" i="1" u="none" strike="noStrike" dirty="0">
                <a:solidFill>
                  <a:srgbClr val="C00000"/>
                </a:solidFill>
                <a:effectLst/>
                <a:latin typeface="Helvetica" pitchFamily="2" charset="0"/>
              </a:rPr>
              <a:t>gaps/</a:t>
            </a:r>
            <a:r>
              <a:rPr lang="it-IT" b="1" i="1" u="none" strike="noStrike" dirty="0" err="1">
                <a:solidFill>
                  <a:srgbClr val="C00000"/>
                </a:solidFill>
                <a:effectLst/>
                <a:latin typeface="Helvetica" pitchFamily="2" charset="0"/>
              </a:rPr>
              <a:t>shortcomings</a:t>
            </a:r>
            <a:r>
              <a:rPr lang="it-IT" b="1" i="1" u="none" strike="noStrike" dirty="0">
                <a:solidFill>
                  <a:srgbClr val="C00000"/>
                </a:solidFill>
                <a:effectLst/>
                <a:latin typeface="Helvetica" pitchFamily="2" charset="0"/>
              </a:rPr>
              <a:t> </a:t>
            </a:r>
            <a:r>
              <a:rPr lang="it-IT" b="0" i="0" u="none" strike="noStrike" dirty="0" err="1">
                <a:solidFill>
                  <a:srgbClr val="000000"/>
                </a:solidFill>
                <a:effectLst/>
                <a:latin typeface="Helvetica" pitchFamily="2" charset="0"/>
              </a:rPr>
              <a:t>within</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our</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research</a:t>
            </a:r>
            <a:r>
              <a:rPr lang="it-IT" b="0" i="0" u="none" strike="noStrike" dirty="0">
                <a:solidFill>
                  <a:srgbClr val="000000"/>
                </a:solidFill>
                <a:effectLst/>
                <a:latin typeface="Helvetica" pitchFamily="2" charset="0"/>
              </a:rPr>
              <a:t> community, with </a:t>
            </a:r>
            <a:r>
              <a:rPr lang="it-IT" b="0" i="0" u="none" strike="noStrike" dirty="0" err="1">
                <a:solidFill>
                  <a:srgbClr val="000000"/>
                </a:solidFill>
                <a:effectLst/>
                <a:latin typeface="Helvetica" pitchFamily="2" charset="0"/>
              </a:rPr>
              <a:t>specific</a:t>
            </a:r>
            <a:r>
              <a:rPr lang="it-IT" b="0" i="0" u="none" strike="noStrike" dirty="0">
                <a:solidFill>
                  <a:srgbClr val="000000"/>
                </a:solidFill>
                <a:effectLst/>
                <a:latin typeface="Helvetica" pitchFamily="2" charset="0"/>
              </a:rPr>
              <a:t> </a:t>
            </a:r>
            <a:r>
              <a:rPr lang="it-IT" b="0" i="0" u="none" strike="noStrike" dirty="0" err="1">
                <a:solidFill>
                  <a:srgbClr val="000000"/>
                </a:solidFill>
                <a:effectLst/>
                <a:latin typeface="Helvetica" pitchFamily="2" charset="0"/>
              </a:rPr>
              <a:t>reference</a:t>
            </a:r>
            <a:r>
              <a:rPr lang="it-IT" b="0" i="0" u="none" strike="noStrike" dirty="0">
                <a:solidFill>
                  <a:srgbClr val="000000"/>
                </a:solidFill>
                <a:effectLst/>
                <a:latin typeface="Helvetica" pitchFamily="2" charset="0"/>
              </a:rPr>
              <a:t> to Innovation and Industrial Dynamics (self-</a:t>
            </a:r>
            <a:r>
              <a:rPr lang="it-IT" b="0" i="0" u="none" strike="noStrike" dirty="0" err="1">
                <a:solidFill>
                  <a:srgbClr val="000000"/>
                </a:solidFill>
                <a:effectLst/>
                <a:latin typeface="Helvetica" pitchFamily="2" charset="0"/>
              </a:rPr>
              <a:t>criticism</a:t>
            </a:r>
            <a:r>
              <a:rPr lang="it-IT" b="0" i="0" u="none" strike="noStrike" dirty="0">
                <a:solidFill>
                  <a:srgbClr val="000000"/>
                </a:solidFill>
                <a:effectLst/>
                <a:latin typeface="Helvetica" pitchFamily="2" charset="0"/>
              </a:rPr>
              <a:t>) ?</a:t>
            </a:r>
            <a:endParaRPr lang="en-GB" dirty="0"/>
          </a:p>
        </p:txBody>
      </p:sp>
    </p:spTree>
    <p:extLst>
      <p:ext uri="{BB962C8B-B14F-4D97-AF65-F5344CB8AC3E}">
        <p14:creationId xmlns:p14="http://schemas.microsoft.com/office/powerpoint/2010/main" val="254819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AF6057-FADF-CC6C-AA2F-B0561EB5453F}"/>
              </a:ext>
            </a:extLst>
          </p:cNvPr>
          <p:cNvSpPr>
            <a:spLocks noGrp="1"/>
          </p:cNvSpPr>
          <p:nvPr>
            <p:ph type="title"/>
          </p:nvPr>
        </p:nvSpPr>
        <p:spPr/>
        <p:txBody>
          <a:bodyPr>
            <a:noAutofit/>
          </a:bodyPr>
          <a:lstStyle/>
          <a:p>
            <a:r>
              <a:rPr lang="en-US" sz="3200" dirty="0"/>
              <a:t>INNOVATION &amp; INDUSTRIAL DYNAMICS: </a:t>
            </a:r>
            <a:br>
              <a:rPr lang="en-US" sz="3200" dirty="0"/>
            </a:br>
            <a:r>
              <a:rPr lang="en-US" sz="3200" dirty="0"/>
              <a:t>What is the relationship between our research community and mainstream economics?</a:t>
            </a:r>
          </a:p>
        </p:txBody>
      </p:sp>
      <p:sp>
        <p:nvSpPr>
          <p:cNvPr id="4" name="Marcador de texto 3">
            <a:extLst>
              <a:ext uri="{FF2B5EF4-FFF2-40B4-BE49-F238E27FC236}">
                <a16:creationId xmlns:a16="http://schemas.microsoft.com/office/drawing/2014/main" id="{01F90F0E-5A53-E2F3-0468-6DA41FE7444E}"/>
              </a:ext>
            </a:extLst>
          </p:cNvPr>
          <p:cNvSpPr>
            <a:spLocks noGrp="1"/>
          </p:cNvSpPr>
          <p:nvPr>
            <p:ph type="body" idx="1"/>
          </p:nvPr>
        </p:nvSpPr>
        <p:spPr/>
        <p:txBody>
          <a:bodyPr/>
          <a:lstStyle/>
          <a:p>
            <a:r>
              <a:rPr lang="en-US" dirty="0"/>
              <a:t>FRUITFUL</a:t>
            </a:r>
          </a:p>
        </p:txBody>
      </p:sp>
      <p:sp>
        <p:nvSpPr>
          <p:cNvPr id="3" name="Marcador de contenido 2">
            <a:extLst>
              <a:ext uri="{FF2B5EF4-FFF2-40B4-BE49-F238E27FC236}">
                <a16:creationId xmlns:a16="http://schemas.microsoft.com/office/drawing/2014/main" id="{31D9C052-F4A8-D024-A00A-695A1A8E6605}"/>
              </a:ext>
            </a:extLst>
          </p:cNvPr>
          <p:cNvSpPr>
            <a:spLocks noGrp="1"/>
          </p:cNvSpPr>
          <p:nvPr>
            <p:ph sz="half" idx="2"/>
          </p:nvPr>
        </p:nvSpPr>
        <p:spPr/>
        <p:txBody>
          <a:bodyPr>
            <a:normAutofit fontScale="77500" lnSpcReduction="20000"/>
          </a:bodyPr>
          <a:lstStyle/>
          <a:p>
            <a:r>
              <a:rPr lang="en-US" dirty="0"/>
              <a:t>Interest in firm heterogeneity and selection dynamics</a:t>
            </a:r>
          </a:p>
          <a:p>
            <a:r>
              <a:rPr lang="en-US" dirty="0"/>
              <a:t>The “empirical turn”</a:t>
            </a:r>
          </a:p>
          <a:p>
            <a:pPr lvl="1"/>
            <a:r>
              <a:rPr lang="en-US" dirty="0"/>
              <a:t>Rigorous analysis of large-sample representative data</a:t>
            </a:r>
          </a:p>
          <a:p>
            <a:r>
              <a:rPr lang="en-US" dirty="0"/>
              <a:t>Sharing of data</a:t>
            </a:r>
          </a:p>
          <a:p>
            <a:r>
              <a:rPr lang="en-US" dirty="0"/>
              <a:t>Avoiding disciplinary silos: new insights on phenomena of interest</a:t>
            </a:r>
          </a:p>
          <a:p>
            <a:endParaRPr lang="en-US" dirty="0"/>
          </a:p>
        </p:txBody>
      </p:sp>
      <p:sp>
        <p:nvSpPr>
          <p:cNvPr id="5" name="Marcador de texto 4">
            <a:extLst>
              <a:ext uri="{FF2B5EF4-FFF2-40B4-BE49-F238E27FC236}">
                <a16:creationId xmlns:a16="http://schemas.microsoft.com/office/drawing/2014/main" id="{8970D88C-D652-1298-F69A-B3F613CA094F}"/>
              </a:ext>
            </a:extLst>
          </p:cNvPr>
          <p:cNvSpPr>
            <a:spLocks noGrp="1"/>
          </p:cNvSpPr>
          <p:nvPr>
            <p:ph type="body" sz="quarter" idx="3"/>
          </p:nvPr>
        </p:nvSpPr>
        <p:spPr/>
        <p:txBody>
          <a:bodyPr/>
          <a:lstStyle/>
          <a:p>
            <a:r>
              <a:rPr lang="en-US" dirty="0"/>
              <a:t>UNHELPFUL</a:t>
            </a:r>
          </a:p>
        </p:txBody>
      </p:sp>
      <p:sp>
        <p:nvSpPr>
          <p:cNvPr id="6" name="Marcador de contenido 5">
            <a:extLst>
              <a:ext uri="{FF2B5EF4-FFF2-40B4-BE49-F238E27FC236}">
                <a16:creationId xmlns:a16="http://schemas.microsoft.com/office/drawing/2014/main" id="{690ED378-B736-5D6F-B61E-E0070FA25764}"/>
              </a:ext>
            </a:extLst>
          </p:cNvPr>
          <p:cNvSpPr>
            <a:spLocks noGrp="1"/>
          </p:cNvSpPr>
          <p:nvPr>
            <p:ph sz="quarter" idx="4"/>
          </p:nvPr>
        </p:nvSpPr>
        <p:spPr/>
        <p:txBody>
          <a:bodyPr>
            <a:normAutofit fontScale="77500" lnSpcReduction="20000"/>
          </a:bodyPr>
          <a:lstStyle/>
          <a:p>
            <a:r>
              <a:rPr lang="en-US" dirty="0"/>
              <a:t>Mainstream economics sometimes falls back on bizarre assumptions</a:t>
            </a:r>
          </a:p>
          <a:p>
            <a:pPr lvl="1"/>
            <a:r>
              <a:rPr lang="en-US" dirty="0"/>
              <a:t>E.g. the Lucas 1978 model: managers are perfectly matched to firm size according to ability</a:t>
            </a:r>
          </a:p>
          <a:p>
            <a:r>
              <a:rPr lang="en-US" dirty="0"/>
              <a:t>Reinventing the wheel</a:t>
            </a:r>
          </a:p>
          <a:p>
            <a:pPr lvl="1"/>
            <a:r>
              <a:rPr lang="en-US" dirty="0"/>
              <a:t>E.g. Acemoglu et al rediscovering technological unemployment without building on </a:t>
            </a:r>
            <a:r>
              <a:rPr lang="en-US" dirty="0" err="1"/>
              <a:t>Vivarelli</a:t>
            </a:r>
            <a:r>
              <a:rPr lang="en-US" dirty="0"/>
              <a:t> et al</a:t>
            </a:r>
          </a:p>
          <a:p>
            <a:pPr lvl="1"/>
            <a:r>
              <a:rPr lang="en-US" dirty="0"/>
              <a:t>E.g. suddenly recognizing that firms are not homogeneous </a:t>
            </a:r>
          </a:p>
          <a:p>
            <a:r>
              <a:rPr lang="en-US" dirty="0"/>
              <a:t>Unhealthy obsession with causality</a:t>
            </a:r>
          </a:p>
          <a:p>
            <a:pPr lvl="1"/>
            <a:r>
              <a:rPr lang="en-US" dirty="0"/>
              <a:t>Referees prefer a paper with bad IV analysis than a good paper without?</a:t>
            </a:r>
          </a:p>
          <a:p>
            <a:pPr lvl="1"/>
            <a:endParaRPr lang="en-US" dirty="0"/>
          </a:p>
          <a:p>
            <a:endParaRPr lang="en-US" dirty="0"/>
          </a:p>
        </p:txBody>
      </p:sp>
      <p:sp>
        <p:nvSpPr>
          <p:cNvPr id="7" name="Marcador de número de diapositiva 6">
            <a:extLst>
              <a:ext uri="{FF2B5EF4-FFF2-40B4-BE49-F238E27FC236}">
                <a16:creationId xmlns:a16="http://schemas.microsoft.com/office/drawing/2014/main" id="{8651F133-A9DA-F0BD-37AB-209359290AF5}"/>
              </a:ext>
            </a:extLst>
          </p:cNvPr>
          <p:cNvSpPr>
            <a:spLocks noGrp="1"/>
          </p:cNvSpPr>
          <p:nvPr>
            <p:ph type="sldNum" sz="quarter" idx="12"/>
          </p:nvPr>
        </p:nvSpPr>
        <p:spPr/>
        <p:txBody>
          <a:bodyPr/>
          <a:lstStyle/>
          <a:p>
            <a:fld id="{014A0831-BC26-4D53-B291-EDA3DF78B93C}" type="slidenum">
              <a:rPr lang="en-US" smtClean="0"/>
              <a:t>20</a:t>
            </a:fld>
            <a:endParaRPr lang="en-US"/>
          </a:p>
        </p:txBody>
      </p:sp>
    </p:spTree>
    <p:extLst>
      <p:ext uri="{BB962C8B-B14F-4D97-AF65-F5344CB8AC3E}">
        <p14:creationId xmlns:p14="http://schemas.microsoft.com/office/powerpoint/2010/main" val="133715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AF6057-FADF-CC6C-AA2F-B0561EB5453F}"/>
              </a:ext>
            </a:extLst>
          </p:cNvPr>
          <p:cNvSpPr>
            <a:spLocks noGrp="1"/>
          </p:cNvSpPr>
          <p:nvPr>
            <p:ph type="title"/>
          </p:nvPr>
        </p:nvSpPr>
        <p:spPr/>
        <p:txBody>
          <a:bodyPr>
            <a:noAutofit/>
          </a:bodyPr>
          <a:lstStyle/>
          <a:p>
            <a:r>
              <a:rPr lang="en-US" sz="3200" dirty="0"/>
              <a:t>INNOVATION &amp; INDUSTRIAL DYNAMICS: </a:t>
            </a:r>
            <a:br>
              <a:rPr lang="en-US" sz="3200" dirty="0"/>
            </a:br>
            <a:r>
              <a:rPr lang="en-US" sz="3200" dirty="0"/>
              <a:t>What is the relationship between our research community and evolutionary economics?</a:t>
            </a:r>
          </a:p>
        </p:txBody>
      </p:sp>
      <p:sp>
        <p:nvSpPr>
          <p:cNvPr id="5" name="Marcador de contenido 4">
            <a:extLst>
              <a:ext uri="{FF2B5EF4-FFF2-40B4-BE49-F238E27FC236}">
                <a16:creationId xmlns:a16="http://schemas.microsoft.com/office/drawing/2014/main" id="{9A2A2D4C-3C9E-4201-BC63-B44E17BE3C06}"/>
              </a:ext>
            </a:extLst>
          </p:cNvPr>
          <p:cNvSpPr>
            <a:spLocks noGrp="1"/>
          </p:cNvSpPr>
          <p:nvPr>
            <p:ph idx="1"/>
          </p:nvPr>
        </p:nvSpPr>
        <p:spPr/>
        <p:txBody>
          <a:bodyPr/>
          <a:lstStyle/>
          <a:p>
            <a:endParaRPr lang="en-US" dirty="0"/>
          </a:p>
          <a:p>
            <a:r>
              <a:rPr lang="en-US" dirty="0"/>
              <a:t>BUT: Our community = EE?</a:t>
            </a:r>
          </a:p>
          <a:p>
            <a:r>
              <a:rPr lang="en-US" dirty="0"/>
              <a:t>The conference programme contains many leading EE names </a:t>
            </a:r>
          </a:p>
          <a:p>
            <a:endParaRPr lang="en-US" u="sng" dirty="0"/>
          </a:p>
        </p:txBody>
      </p:sp>
      <p:sp>
        <p:nvSpPr>
          <p:cNvPr id="8" name="Marcador de número de diapositiva 7">
            <a:extLst>
              <a:ext uri="{FF2B5EF4-FFF2-40B4-BE49-F238E27FC236}">
                <a16:creationId xmlns:a16="http://schemas.microsoft.com/office/drawing/2014/main" id="{2D9D5636-A1DF-E4BE-CE10-DF26C56600D4}"/>
              </a:ext>
            </a:extLst>
          </p:cNvPr>
          <p:cNvSpPr>
            <a:spLocks noGrp="1"/>
          </p:cNvSpPr>
          <p:nvPr>
            <p:ph type="sldNum" sz="quarter" idx="12"/>
          </p:nvPr>
        </p:nvSpPr>
        <p:spPr/>
        <p:txBody>
          <a:bodyPr/>
          <a:lstStyle/>
          <a:p>
            <a:fld id="{014A0831-BC26-4D53-B291-EDA3DF78B93C}" type="slidenum">
              <a:rPr lang="en-US" smtClean="0"/>
              <a:t>21</a:t>
            </a:fld>
            <a:endParaRPr lang="en-US"/>
          </a:p>
        </p:txBody>
      </p:sp>
    </p:spTree>
    <p:extLst>
      <p:ext uri="{BB962C8B-B14F-4D97-AF65-F5344CB8AC3E}">
        <p14:creationId xmlns:p14="http://schemas.microsoft.com/office/powerpoint/2010/main" val="15202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Orietta</a:t>
            </a:r>
            <a:r>
              <a:rPr lang="en-GB" dirty="0"/>
              <a:t> </a:t>
            </a:r>
            <a:r>
              <a:rPr lang="en-GB" sz="3600" b="1" dirty="0" err="1">
                <a:solidFill>
                  <a:srgbClr val="C00000"/>
                </a:solidFill>
                <a:latin typeface="Times New Roman" panose="02020603050405020304" pitchFamily="18" charset="0"/>
                <a:cs typeface="Times New Roman" panose="02020603050405020304" pitchFamily="18" charset="0"/>
              </a:rPr>
              <a:t>Marsili</a:t>
            </a:r>
            <a:endParaRPr lang="en-GB"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0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CF8974D6-1C45-328F-BD6A-043DA4525502}"/>
              </a:ext>
            </a:extLst>
          </p:cNvPr>
          <p:cNvPicPr>
            <a:picLocks noChangeAspect="1"/>
          </p:cNvPicPr>
          <p:nvPr/>
        </p:nvPicPr>
        <p:blipFill rotWithShape="1">
          <a:blip r:embed="rId3"/>
          <a:srcRect r="425" b="-1"/>
          <a:stretch/>
        </p:blipFill>
        <p:spPr>
          <a:xfrm>
            <a:off x="1143022" y="643466"/>
            <a:ext cx="9905956" cy="5571067"/>
          </a:xfrm>
          <a:prstGeom prst="rect">
            <a:avLst/>
          </a:prstGeom>
        </p:spPr>
      </p:pic>
    </p:spTree>
    <p:extLst>
      <p:ext uri="{BB962C8B-B14F-4D97-AF65-F5344CB8AC3E}">
        <p14:creationId xmlns:p14="http://schemas.microsoft.com/office/powerpoint/2010/main" val="284730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page with black text&#10;&#10;Description automatically generated">
            <a:extLst>
              <a:ext uri="{FF2B5EF4-FFF2-40B4-BE49-F238E27FC236}">
                <a16:creationId xmlns:a16="http://schemas.microsoft.com/office/drawing/2014/main" id="{48657057-B944-94B4-4E24-2BBCC671C64F}"/>
              </a:ext>
            </a:extLst>
          </p:cNvPr>
          <p:cNvPicPr>
            <a:picLocks noChangeAspect="1"/>
          </p:cNvPicPr>
          <p:nvPr/>
        </p:nvPicPr>
        <p:blipFill>
          <a:blip r:embed="rId2"/>
          <a:stretch>
            <a:fillRect/>
          </a:stretch>
        </p:blipFill>
        <p:spPr>
          <a:xfrm>
            <a:off x="643467" y="716365"/>
            <a:ext cx="10905066" cy="5425269"/>
          </a:xfrm>
          <a:prstGeom prst="rect">
            <a:avLst/>
          </a:prstGeom>
        </p:spPr>
      </p:pic>
    </p:spTree>
    <p:extLst>
      <p:ext uri="{BB962C8B-B14F-4D97-AF65-F5344CB8AC3E}">
        <p14:creationId xmlns:p14="http://schemas.microsoft.com/office/powerpoint/2010/main" val="374006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able of oil prices&#10;&#10;Description automatically generated with medium confidence">
            <a:extLst>
              <a:ext uri="{FF2B5EF4-FFF2-40B4-BE49-F238E27FC236}">
                <a16:creationId xmlns:a16="http://schemas.microsoft.com/office/drawing/2014/main" id="{65F60795-091E-998F-15D8-8E40FA3056CE}"/>
              </a:ext>
            </a:extLst>
          </p:cNvPr>
          <p:cNvPicPr>
            <a:picLocks noChangeAspect="1"/>
          </p:cNvPicPr>
          <p:nvPr/>
        </p:nvPicPr>
        <p:blipFill>
          <a:blip r:embed="rId2"/>
          <a:stretch>
            <a:fillRect/>
          </a:stretch>
        </p:blipFill>
        <p:spPr>
          <a:xfrm rot="5400000">
            <a:off x="3465153" y="-2023533"/>
            <a:ext cx="5261693" cy="10905066"/>
          </a:xfrm>
          <a:prstGeom prst="rect">
            <a:avLst/>
          </a:prstGeom>
        </p:spPr>
      </p:pic>
    </p:spTree>
    <p:extLst>
      <p:ext uri="{BB962C8B-B14F-4D97-AF65-F5344CB8AC3E}">
        <p14:creationId xmlns:p14="http://schemas.microsoft.com/office/powerpoint/2010/main" val="346012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on it&#10;&#10;Description automatically generated">
            <a:extLst>
              <a:ext uri="{FF2B5EF4-FFF2-40B4-BE49-F238E27FC236}">
                <a16:creationId xmlns:a16="http://schemas.microsoft.com/office/drawing/2014/main" id="{268C1700-182F-C019-0DD5-E067E5BBB357}"/>
              </a:ext>
            </a:extLst>
          </p:cNvPr>
          <p:cNvPicPr>
            <a:picLocks noChangeAspect="1"/>
          </p:cNvPicPr>
          <p:nvPr/>
        </p:nvPicPr>
        <p:blipFill>
          <a:blip r:embed="rId2"/>
          <a:stretch>
            <a:fillRect/>
          </a:stretch>
        </p:blipFill>
        <p:spPr>
          <a:xfrm>
            <a:off x="1960329" y="182088"/>
            <a:ext cx="7772400" cy="6493823"/>
          </a:xfrm>
          <a:prstGeom prst="rect">
            <a:avLst/>
          </a:prstGeom>
        </p:spPr>
      </p:pic>
    </p:spTree>
    <p:extLst>
      <p:ext uri="{BB962C8B-B14F-4D97-AF65-F5344CB8AC3E}">
        <p14:creationId xmlns:p14="http://schemas.microsoft.com/office/powerpoint/2010/main" val="696335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0A35128-4444-718E-03DF-B34C8E190A34}"/>
              </a:ext>
            </a:extLst>
          </p:cNvPr>
          <p:cNvPicPr>
            <a:picLocks noChangeAspect="1"/>
          </p:cNvPicPr>
          <p:nvPr/>
        </p:nvPicPr>
        <p:blipFill>
          <a:blip r:embed="rId2"/>
          <a:stretch>
            <a:fillRect/>
          </a:stretch>
        </p:blipFill>
        <p:spPr>
          <a:xfrm>
            <a:off x="3039898" y="1350377"/>
            <a:ext cx="5241744" cy="4157246"/>
          </a:xfrm>
          <a:prstGeom prst="rect">
            <a:avLst/>
          </a:prstGeom>
        </p:spPr>
      </p:pic>
    </p:spTree>
    <p:extLst>
      <p:ext uri="{BB962C8B-B14F-4D97-AF65-F5344CB8AC3E}">
        <p14:creationId xmlns:p14="http://schemas.microsoft.com/office/powerpoint/2010/main" val="2086320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Enrico </a:t>
            </a:r>
            <a:r>
              <a:rPr lang="en-GB" sz="3600" b="1" dirty="0" err="1">
                <a:solidFill>
                  <a:srgbClr val="C00000"/>
                </a:solidFill>
                <a:latin typeface="Times New Roman" panose="02020603050405020304" pitchFamily="18" charset="0"/>
                <a:cs typeface="Times New Roman" panose="02020603050405020304" pitchFamily="18" charset="0"/>
              </a:rPr>
              <a:t>Santarelli</a:t>
            </a:r>
            <a:endParaRPr lang="en-GB"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231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it-IT" altLang="it-IT" sz="2400" b="1" dirty="0">
                <a:solidFill>
                  <a:srgbClr val="C00000"/>
                </a:solidFill>
                <a:latin typeface="Times New Roman" panose="02020603050405020304" pitchFamily="18" charset="0"/>
                <a:cs typeface="Times New Roman" panose="02020603050405020304" pitchFamily="18" charset="0"/>
              </a:rPr>
              <a:t>Round </a:t>
            </a:r>
            <a:r>
              <a:rPr lang="it-IT" altLang="it-IT" sz="2400" b="1" dirty="0" err="1">
                <a:solidFill>
                  <a:srgbClr val="C00000"/>
                </a:solidFill>
                <a:latin typeface="Times New Roman" panose="02020603050405020304" pitchFamily="18" charset="0"/>
                <a:cs typeface="Times New Roman" panose="02020603050405020304" pitchFamily="18" charset="0"/>
              </a:rPr>
              <a:t>Table</a:t>
            </a:r>
            <a:r>
              <a:rPr lang="it-IT" altLang="it-IT" sz="2400" b="1" dirty="0">
                <a:solidFill>
                  <a:srgbClr val="C00000"/>
                </a:solidFill>
                <a:latin typeface="Times New Roman" panose="02020603050405020304" pitchFamily="18" charset="0"/>
                <a:cs typeface="Times New Roman" panose="02020603050405020304" pitchFamily="18" charset="0"/>
              </a:rPr>
              <a:t> on «Innovation and Industrial Dynamics»</a:t>
            </a:r>
            <a:br>
              <a:rPr lang="it-IT" altLang="it-IT" sz="3600" b="1" i="1" dirty="0">
                <a:solidFill>
                  <a:srgbClr val="C00000"/>
                </a:solidFill>
                <a:latin typeface="Times New Roman" panose="02020603050405020304" pitchFamily="18" charset="0"/>
                <a:cs typeface="Times New Roman" panose="02020603050405020304" pitchFamily="18" charset="0"/>
              </a:rPr>
            </a:br>
            <a:endParaRPr lang="it-IT" altLang="it-IT" sz="36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just">
              <a:lnSpc>
                <a:spcPct val="107000"/>
              </a:lnSpc>
              <a:spcAft>
                <a:spcPts val="800"/>
              </a:spcAft>
              <a:buNone/>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is the relationship between our research community and mainstream economics?</a:t>
            </a:r>
            <a:endParaRPr lang="it-IT" altLang="it-IT" sz="3600" b="1" dirty="0">
              <a:solidFill>
                <a:srgbClr val="C00000"/>
              </a:solidFill>
            </a:endParaRPr>
          </a:p>
        </p:txBody>
      </p:sp>
    </p:spTree>
    <p:extLst>
      <p:ext uri="{BB962C8B-B14F-4D97-AF65-F5344CB8AC3E}">
        <p14:creationId xmlns:p14="http://schemas.microsoft.com/office/powerpoint/2010/main" val="119262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Enrico </a:t>
            </a:r>
            <a:r>
              <a:rPr lang="en-GB" sz="3600" b="1" dirty="0" err="1">
                <a:solidFill>
                  <a:srgbClr val="C00000"/>
                </a:solidFill>
                <a:latin typeface="Times New Roman" panose="02020603050405020304" pitchFamily="18" charset="0"/>
                <a:cs typeface="Times New Roman" panose="02020603050405020304" pitchFamily="18" charset="0"/>
              </a:rPr>
              <a:t>Santarelli</a:t>
            </a:r>
            <a:endParaRPr lang="en-GB"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229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is the relationship…</a:t>
            </a:r>
            <a:r>
              <a:rPr lang="en-US" sz="3600" b="1" u="sng"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conceptually</a:t>
            </a:r>
            <a:endParaRPr lang="it-IT" altLang="it-IT" sz="3600" u="sng" dirty="0">
              <a:solidFill>
                <a:srgbClr val="C00000"/>
              </a:solidFill>
              <a:latin typeface="Times New Roman" panose="02020603050405020304" pitchFamily="18" charset="0"/>
              <a:cs typeface="Times New Roman" panose="02020603050405020304" pitchFamily="18" charset="0"/>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417638"/>
            <a:ext cx="8229600" cy="47476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It cannot be denied that over time there has also been another, partly unexpected, </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convergence</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that between our research community and the mainstream;</a:t>
            </a:r>
          </a:p>
          <a:p>
            <a:pPr lvl="1" algn="just">
              <a:lnSpc>
                <a:spcPct val="107000"/>
              </a:lnSpc>
              <a:spcAft>
                <a:spcPts val="800"/>
              </a:spcAft>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The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Knowledge Spillover Theory of Entrepreneurship (KSTE) </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(Acs et al., 2009) accentuates the significance of entrepreneurs in the conversion of knowledge with potential economic value into knowledge possessing actual economic value. It therefore offers a 'neo-Schumpeterian' contribution to Endogenous Growth Theory, filling the gaps in its ability to account for the existence of knowledge spillovers;</a:t>
            </a:r>
          </a:p>
          <a:p>
            <a:pPr lvl="1" algn="just">
              <a:lnSpc>
                <a:spcPct val="107000"/>
              </a:lnSpc>
              <a:spcAft>
                <a:spcPts val="800"/>
              </a:spcAft>
            </a:pPr>
            <a:r>
              <a:rPr lang="en-US" altLang="it-IT" sz="1800" dirty="0">
                <a:latin typeface="Times New Roman" panose="02020603050405020304" pitchFamily="18" charset="0"/>
                <a:cs typeface="Times New Roman" panose="02020603050405020304" pitchFamily="18" charset="0"/>
              </a:rPr>
              <a:t>The </a:t>
            </a:r>
            <a:r>
              <a:rPr lang="en-US" altLang="it-IT" sz="1800" b="1" dirty="0">
                <a:latin typeface="Times New Roman" panose="02020603050405020304" pitchFamily="18" charset="0"/>
                <a:cs typeface="Times New Roman" panose="02020603050405020304" pitchFamily="18" charset="0"/>
              </a:rPr>
              <a:t>Skill-Biased Technological Change</a:t>
            </a:r>
            <a:r>
              <a:rPr lang="en-US" altLang="it-IT" sz="1800" dirty="0">
                <a:latin typeface="Times New Roman" panose="02020603050405020304" pitchFamily="18" charset="0"/>
                <a:cs typeface="Times New Roman" panose="02020603050405020304" pitchFamily="18" charset="0"/>
              </a:rPr>
              <a:t> (</a:t>
            </a:r>
            <a:r>
              <a:rPr lang="en-US" altLang="it-IT" sz="1800" b="1" dirty="0">
                <a:latin typeface="Times New Roman" panose="02020603050405020304" pitchFamily="18" charset="0"/>
                <a:cs typeface="Times New Roman" panose="02020603050405020304" pitchFamily="18" charset="0"/>
              </a:rPr>
              <a:t>SBTC</a:t>
            </a:r>
            <a:r>
              <a:rPr lang="en-US" altLang="it-IT" sz="1800" dirty="0">
                <a:latin typeface="Times New Roman" panose="02020603050405020304" pitchFamily="18" charset="0"/>
                <a:cs typeface="Times New Roman" panose="02020603050405020304" pitchFamily="18" charset="0"/>
              </a:rPr>
              <a:t>) theory (Author et al., 1998) integrates the 'factor-biased' approach of mainstream labor economics with the concept from evolutionary economics, suggesting that skill-bias is a long-term historical trend that has gained new momentum from the diffusion of ICT-based technologies;</a:t>
            </a:r>
            <a:endParaRPr lang="it-IT" altLang="it-IT"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48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4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is the relationship…</a:t>
            </a:r>
            <a:r>
              <a:rPr lang="en-US" sz="3400" b="1" u="sng"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methodologically</a:t>
            </a:r>
            <a:endParaRPr lang="it-IT" altLang="it-IT" sz="3400" u="sng" dirty="0">
              <a:solidFill>
                <a:srgbClr val="C00000"/>
              </a:solidFill>
              <a:latin typeface="Times New Roman" panose="02020603050405020304" pitchFamily="18" charset="0"/>
              <a:cs typeface="Times New Roman" panose="02020603050405020304" pitchFamily="18" charset="0"/>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556792"/>
            <a:ext cx="8229600" cy="4248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Since the 1980s, a prevailing view of government's role in the </a:t>
            </a:r>
            <a:r>
              <a:rPr lang="en-US" sz="2400" kern="100">
                <a:latin typeface="Times New Roman" panose="02020603050405020304" pitchFamily="18" charset="0"/>
                <a:ea typeface="Calibri" panose="020F0502020204030204" pitchFamily="34" charset="0"/>
                <a:cs typeface="Times New Roman" panose="02020603050405020304" pitchFamily="18" charset="0"/>
              </a:rPr>
              <a:t>economy has shifted </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to prioritize “what works” over “what is right”:</a:t>
            </a:r>
          </a:p>
          <a:p>
            <a:pPr lvl="1" algn="just">
              <a:lnSpc>
                <a:spcPct val="107000"/>
              </a:lnSpc>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thereby resulting in the elimination of the political components of public intervention, as well as the ethical principles and value judgments upon which it is based;</a:t>
            </a:r>
          </a:p>
          <a:p>
            <a:pPr algn="just">
              <a:lnSpc>
                <a:spcPct val="107000"/>
              </a:lnSpc>
              <a:spcAft>
                <a:spcPts val="800"/>
              </a:spcAft>
            </a:pPr>
            <a:r>
              <a:rPr lang="en-US" altLang="it-IT" sz="2400" dirty="0">
                <a:latin typeface="Times New Roman" panose="02020603050405020304" pitchFamily="18" charset="0"/>
                <a:cs typeface="Times New Roman" panose="02020603050405020304" pitchFamily="18" charset="0"/>
              </a:rPr>
              <a:t>This shared vision has also driven methodological convergence, with both communities increasingly using the Difference-in-Differences approach to assess the (short-term) impacts of new 'treatments' and determine their effectiveness.</a:t>
            </a:r>
            <a:endParaRPr lang="it-IT" alt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030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F457-0BD7-7555-F7BC-8D31CA3C77D7}"/>
              </a:ext>
            </a:extLst>
          </p:cNvPr>
          <p:cNvSpPr>
            <a:spLocks noGrp="1"/>
          </p:cNvSpPr>
          <p:nvPr>
            <p:ph type="title"/>
          </p:nvPr>
        </p:nvSpPr>
        <p:spPr/>
        <p:txBody>
          <a:bodyPr/>
          <a:lstStyle/>
          <a:p>
            <a:r>
              <a:rPr lang="en-US" sz="4400" b="1" dirty="0">
                <a:solidFill>
                  <a:srgbClr val="C00000"/>
                </a:solidFill>
                <a:latin typeface="Times New Roman" panose="02020603050405020304" pitchFamily="18" charset="0"/>
                <a:cs typeface="Times New Roman" panose="02020603050405020304" pitchFamily="18" charset="0"/>
              </a:rPr>
              <a:t>Question</a:t>
            </a:r>
            <a:r>
              <a:rPr lang="en-US" dirty="0"/>
              <a:t> </a:t>
            </a:r>
            <a:r>
              <a:rPr lang="en-US" b="1" dirty="0">
                <a:solidFill>
                  <a:srgbClr val="C00000"/>
                </a:solidFill>
                <a:latin typeface="Times New Roman" panose="02020603050405020304" pitchFamily="18" charset="0"/>
                <a:cs typeface="Times New Roman" panose="02020603050405020304" pitchFamily="18" charset="0"/>
              </a:rPr>
              <a:t>3</a:t>
            </a:r>
            <a:endParaRPr lang="en-US" dirty="0"/>
          </a:p>
        </p:txBody>
      </p:sp>
      <p:sp>
        <p:nvSpPr>
          <p:cNvPr id="3" name="Segnaposto contenuto 2">
            <a:extLst>
              <a:ext uri="{FF2B5EF4-FFF2-40B4-BE49-F238E27FC236}">
                <a16:creationId xmlns:a16="http://schemas.microsoft.com/office/drawing/2014/main" id="{CDD2FA99-7DD0-5379-4773-DC270CA1DEAC}"/>
              </a:ext>
            </a:extLst>
          </p:cNvPr>
          <p:cNvSpPr>
            <a:spLocks noGrp="1"/>
          </p:cNvSpPr>
          <p:nvPr>
            <p:ph idx="1"/>
          </p:nvPr>
        </p:nvSpPr>
        <p:spPr>
          <a:xfrm>
            <a:off x="838200" y="1569593"/>
            <a:ext cx="10707624" cy="4923282"/>
          </a:xfrm>
        </p:spPr>
        <p:txBody>
          <a:bodyPr>
            <a:noAutofit/>
          </a:bodyPr>
          <a:lstStyle/>
          <a:p>
            <a:pPr>
              <a:lnSpc>
                <a:spcPts val="3500"/>
              </a:lnSpc>
            </a:pPr>
            <a:r>
              <a:rPr lang="it-IT" sz="2600" b="0" i="0" u="none" strike="noStrike" dirty="0" err="1">
                <a:solidFill>
                  <a:srgbClr val="000000"/>
                </a:solidFill>
                <a:effectLst/>
                <a:latin typeface="Helvetica" pitchFamily="2" charset="0"/>
              </a:rPr>
              <a:t>Which</a:t>
            </a:r>
            <a:r>
              <a:rPr lang="it-IT" sz="2600" b="0" i="0" u="none" strike="noStrike" dirty="0">
                <a:solidFill>
                  <a:srgbClr val="000000"/>
                </a:solidFill>
                <a:effectLst/>
                <a:latin typeface="Helvetica" pitchFamily="2" charset="0"/>
              </a:rPr>
              <a:t> are the </a:t>
            </a:r>
            <a:r>
              <a:rPr lang="it-IT" sz="2600" b="1" i="1" u="none" strike="noStrike" dirty="0" err="1">
                <a:solidFill>
                  <a:srgbClr val="C00000"/>
                </a:solidFill>
                <a:effectLst/>
                <a:latin typeface="Helvetica" pitchFamily="2" charset="0"/>
              </a:rPr>
              <a:t>most</a:t>
            </a:r>
            <a:r>
              <a:rPr lang="it-IT" sz="2600" b="1" i="1" u="none" strike="noStrike" dirty="0">
                <a:solidFill>
                  <a:srgbClr val="C00000"/>
                </a:solidFill>
                <a:effectLst/>
                <a:latin typeface="Helvetica" pitchFamily="2" charset="0"/>
              </a:rPr>
              <a:t> </a:t>
            </a:r>
            <a:r>
              <a:rPr lang="it-IT" sz="2600" b="1" i="1" u="none" strike="noStrike" dirty="0" err="1">
                <a:solidFill>
                  <a:srgbClr val="C00000"/>
                </a:solidFill>
                <a:effectLst/>
                <a:latin typeface="Helvetica" pitchFamily="2" charset="0"/>
              </a:rPr>
              <a:t>promising</a:t>
            </a:r>
            <a:r>
              <a:rPr lang="it-IT" sz="2600" b="1" i="1" u="none" strike="noStrike" dirty="0">
                <a:solidFill>
                  <a:srgbClr val="C00000"/>
                </a:solidFill>
                <a:effectLst/>
                <a:latin typeface="Helvetica" pitchFamily="2" charset="0"/>
              </a:rPr>
              <a:t> </a:t>
            </a:r>
            <a:r>
              <a:rPr lang="it-IT" sz="2600" b="1" i="1" u="none" strike="noStrike" dirty="0" err="1">
                <a:solidFill>
                  <a:srgbClr val="C00000"/>
                </a:solidFill>
                <a:effectLst/>
                <a:latin typeface="Helvetica" pitchFamily="2" charset="0"/>
              </a:rPr>
              <a:t>avenues</a:t>
            </a:r>
            <a:r>
              <a:rPr lang="it-IT" sz="2600" b="0" i="0" u="none" strike="noStrike" dirty="0">
                <a:solidFill>
                  <a:srgbClr val="000000"/>
                </a:solidFill>
                <a:effectLst/>
                <a:latin typeface="Helvetica" pitchFamily="2" charset="0"/>
              </a:rPr>
              <a:t> for future </a:t>
            </a:r>
            <a:r>
              <a:rPr lang="it-IT" sz="2600" b="0" i="0" u="none" strike="noStrike" dirty="0" err="1">
                <a:solidFill>
                  <a:srgbClr val="000000"/>
                </a:solidFill>
                <a:effectLst/>
                <a:latin typeface="Helvetica" pitchFamily="2" charset="0"/>
              </a:rPr>
              <a:t>research</a:t>
            </a:r>
            <a:r>
              <a:rPr lang="it-IT" sz="2600" b="0" i="0" u="none" strike="noStrike" dirty="0">
                <a:solidFill>
                  <a:srgbClr val="000000"/>
                </a:solidFill>
                <a:effectLst/>
                <a:latin typeface="Helvetica" pitchFamily="2" charset="0"/>
              </a:rPr>
              <a:t> on Innovation and Industrial Dynamics? </a:t>
            </a:r>
          </a:p>
          <a:p>
            <a:pPr>
              <a:lnSpc>
                <a:spcPts val="3500"/>
              </a:lnSpc>
            </a:pPr>
            <a:endParaRPr lang="it-IT" sz="2600" b="0" i="0" u="none" strike="noStrike" dirty="0">
              <a:solidFill>
                <a:srgbClr val="000000"/>
              </a:solidFill>
              <a:effectLst/>
              <a:latin typeface="Helvetica" pitchFamily="2" charset="0"/>
            </a:endParaRPr>
          </a:p>
          <a:p>
            <a:pPr>
              <a:lnSpc>
                <a:spcPts val="3500"/>
              </a:lnSpc>
            </a:pPr>
            <a:r>
              <a:rPr lang="it-IT" sz="2600" b="0" i="0" u="none" strike="noStrike" dirty="0" err="1">
                <a:solidFill>
                  <a:srgbClr val="000000"/>
                </a:solidFill>
                <a:effectLst/>
                <a:latin typeface="Helvetica" pitchFamily="2" charset="0"/>
              </a:rPr>
              <a:t>What</a:t>
            </a:r>
            <a:r>
              <a:rPr lang="it-IT" sz="2600" b="0" i="0" u="none" strike="noStrike" dirty="0">
                <a:solidFill>
                  <a:srgbClr val="000000"/>
                </a:solidFill>
                <a:effectLst/>
                <a:latin typeface="Helvetica" pitchFamily="2" charset="0"/>
              </a:rPr>
              <a:t> are </a:t>
            </a:r>
            <a:r>
              <a:rPr lang="it-IT" sz="2600" b="1" i="1" u="none" strike="noStrike" dirty="0">
                <a:solidFill>
                  <a:srgbClr val="C00000"/>
                </a:solidFill>
                <a:effectLst/>
                <a:latin typeface="Helvetica" pitchFamily="2" charset="0"/>
              </a:rPr>
              <a:t>the challenges </a:t>
            </a:r>
            <a:r>
              <a:rPr lang="it-IT" sz="2600" b="0" i="0" u="none" strike="noStrike" dirty="0" err="1">
                <a:solidFill>
                  <a:srgbClr val="000000"/>
                </a:solidFill>
                <a:effectLst/>
                <a:latin typeface="Helvetica" pitchFamily="2" charset="0"/>
              </a:rPr>
              <a:t>that</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we</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will</a:t>
            </a:r>
            <a:r>
              <a:rPr lang="it-IT" sz="2600" b="0" i="0" u="none" strike="noStrike" dirty="0">
                <a:solidFill>
                  <a:srgbClr val="000000"/>
                </a:solidFill>
                <a:effectLst/>
                <a:latin typeface="Helvetica" pitchFamily="2" charset="0"/>
              </a:rPr>
              <a:t> face due to the </a:t>
            </a:r>
            <a:r>
              <a:rPr lang="it-IT" sz="2600" b="0" i="0" u="none" strike="noStrike" dirty="0" err="1">
                <a:solidFill>
                  <a:srgbClr val="000000"/>
                </a:solidFill>
                <a:effectLst/>
                <a:latin typeface="Helvetica" pitchFamily="2" charset="0"/>
              </a:rPr>
              <a:t>introduction</a:t>
            </a:r>
            <a:r>
              <a:rPr lang="it-IT" sz="2600" b="0" i="0" u="none" strike="noStrike" dirty="0">
                <a:solidFill>
                  <a:srgbClr val="000000"/>
                </a:solidFill>
                <a:effectLst/>
                <a:latin typeface="Helvetica" pitchFamily="2" charset="0"/>
              </a:rPr>
              <a:t> of the new </a:t>
            </a:r>
            <a:r>
              <a:rPr lang="it-IT" sz="2600" b="1" i="1" u="none" strike="noStrike" dirty="0">
                <a:solidFill>
                  <a:srgbClr val="C00000"/>
                </a:solidFill>
                <a:effectLst/>
                <a:latin typeface="Helvetica" pitchFamily="2" charset="0"/>
              </a:rPr>
              <a:t>digital </a:t>
            </a:r>
            <a:r>
              <a:rPr lang="it-IT" sz="2600" b="1" i="1" u="none" strike="noStrike" dirty="0" err="1">
                <a:solidFill>
                  <a:srgbClr val="C00000"/>
                </a:solidFill>
                <a:effectLst/>
                <a:latin typeface="Helvetica" pitchFamily="2" charset="0"/>
              </a:rPr>
              <a:t>technologies</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that</a:t>
            </a:r>
            <a:r>
              <a:rPr lang="it-IT" sz="2600" b="0" i="0" u="none" strike="noStrike" dirty="0">
                <a:solidFill>
                  <a:srgbClr val="000000"/>
                </a:solidFill>
                <a:effectLst/>
                <a:latin typeface="Helvetica" pitchFamily="2" charset="0"/>
              </a:rPr>
              <a:t> are </a:t>
            </a:r>
            <a:r>
              <a:rPr lang="it-IT" sz="2600" b="0" i="0" u="none" strike="noStrike" dirty="0" err="1">
                <a:solidFill>
                  <a:srgbClr val="000000"/>
                </a:solidFill>
                <a:effectLst/>
                <a:latin typeface="Helvetica" pitchFamily="2" charset="0"/>
              </a:rPr>
              <a:t>substantially</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change</a:t>
            </a:r>
            <a:r>
              <a:rPr lang="it-IT" sz="2600" b="0" i="0" u="none" strike="noStrike" dirty="0">
                <a:solidFill>
                  <a:srgbClr val="000000"/>
                </a:solidFill>
                <a:effectLst/>
                <a:latin typeface="Helvetica" pitchFamily="2" charset="0"/>
              </a:rPr>
              <a:t> the </a:t>
            </a:r>
            <a:r>
              <a:rPr lang="it-IT" sz="2600" b="1" i="1" u="none" strike="noStrike" dirty="0" err="1">
                <a:solidFill>
                  <a:srgbClr val="C00000"/>
                </a:solidFill>
                <a:effectLst/>
                <a:latin typeface="Helvetica" pitchFamily="2" charset="0"/>
              </a:rPr>
              <a:t>process</a:t>
            </a:r>
            <a:r>
              <a:rPr lang="it-IT" sz="2600" b="1" i="1" u="none" strike="noStrike" dirty="0">
                <a:solidFill>
                  <a:srgbClr val="C00000"/>
                </a:solidFill>
                <a:effectLst/>
                <a:latin typeface="Helvetica" pitchFamily="2" charset="0"/>
              </a:rPr>
              <a:t> of </a:t>
            </a:r>
            <a:r>
              <a:rPr lang="it-IT" sz="2600" b="1" i="1" u="none" strike="noStrike" dirty="0" err="1">
                <a:solidFill>
                  <a:srgbClr val="C00000"/>
                </a:solidFill>
                <a:effectLst/>
                <a:latin typeface="Helvetica" pitchFamily="2" charset="0"/>
              </a:rPr>
              <a:t>innovation</a:t>
            </a:r>
            <a:r>
              <a:rPr lang="it-IT" sz="2600" b="1" i="1" u="none" strike="noStrike" dirty="0">
                <a:solidFill>
                  <a:srgbClr val="C00000"/>
                </a:solidFill>
                <a:effectLst/>
                <a:latin typeface="Helvetica" pitchFamily="2" charset="0"/>
              </a:rPr>
              <a:t> </a:t>
            </a:r>
            <a:r>
              <a:rPr lang="it-IT" sz="2600" b="0" i="0" u="none" strike="noStrike" dirty="0">
                <a:solidFill>
                  <a:srgbClr val="000000"/>
                </a:solidFill>
                <a:effectLst/>
                <a:latin typeface="Helvetica" pitchFamily="2" charset="0"/>
              </a:rPr>
              <a:t>and the </a:t>
            </a:r>
            <a:r>
              <a:rPr lang="it-IT" sz="2600" b="1" i="1" u="none" strike="noStrike" dirty="0" err="1">
                <a:solidFill>
                  <a:srgbClr val="C00000"/>
                </a:solidFill>
                <a:effectLst/>
                <a:latin typeface="Helvetica" pitchFamily="2" charset="0"/>
              </a:rPr>
              <a:t>innovation</a:t>
            </a:r>
            <a:r>
              <a:rPr lang="it-IT" sz="2600" b="1" i="1" u="none" strike="noStrike" dirty="0">
                <a:solidFill>
                  <a:srgbClr val="C00000"/>
                </a:solidFill>
                <a:effectLst/>
                <a:latin typeface="Helvetica" pitchFamily="2" charset="0"/>
              </a:rPr>
              <a:t> </a:t>
            </a:r>
            <a:r>
              <a:rPr lang="it-IT" sz="2600" b="1" i="1" u="none" strike="noStrike" dirty="0" err="1">
                <a:solidFill>
                  <a:srgbClr val="C00000"/>
                </a:solidFill>
                <a:effectLst/>
                <a:latin typeface="Helvetica" pitchFamily="2" charset="0"/>
              </a:rPr>
              <a:t>itself</a:t>
            </a:r>
            <a:r>
              <a:rPr lang="it-IT" sz="2600" b="0" i="0" u="none" strike="noStrike" dirty="0">
                <a:solidFill>
                  <a:srgbClr val="000000"/>
                </a:solidFill>
                <a:effectLst/>
                <a:latin typeface="Helvetica" pitchFamily="2" charset="0"/>
              </a:rPr>
              <a:t>? </a:t>
            </a:r>
          </a:p>
          <a:p>
            <a:pPr>
              <a:lnSpc>
                <a:spcPts val="3500"/>
              </a:lnSpc>
            </a:pPr>
            <a:endParaRPr lang="it-IT" sz="2600" dirty="0">
              <a:solidFill>
                <a:srgbClr val="000000"/>
              </a:solidFill>
              <a:latin typeface="Helvetica" pitchFamily="2" charset="0"/>
            </a:endParaRPr>
          </a:p>
          <a:p>
            <a:pPr>
              <a:lnSpc>
                <a:spcPts val="3500"/>
              </a:lnSpc>
            </a:pPr>
            <a:r>
              <a:rPr lang="it-IT" sz="2600" b="0" i="0" u="none" strike="noStrike" dirty="0">
                <a:solidFill>
                  <a:srgbClr val="000000"/>
                </a:solidFill>
                <a:effectLst/>
                <a:latin typeface="Helvetica" pitchFamily="2" charset="0"/>
              </a:rPr>
              <a:t>Are the </a:t>
            </a:r>
            <a:r>
              <a:rPr lang="it-IT" sz="2600" b="1" i="1" u="none" strike="noStrike" dirty="0">
                <a:solidFill>
                  <a:srgbClr val="C00000"/>
                </a:solidFill>
                <a:effectLst/>
                <a:latin typeface="Helvetica" pitchFamily="2" charset="0"/>
              </a:rPr>
              <a:t>concepts of </a:t>
            </a:r>
            <a:r>
              <a:rPr lang="it-IT" sz="2600" b="1" i="1" u="none" strike="noStrike" dirty="0" err="1">
                <a:solidFill>
                  <a:srgbClr val="C00000"/>
                </a:solidFill>
                <a:effectLst/>
                <a:latin typeface="Helvetica" pitchFamily="2" charset="0"/>
              </a:rPr>
              <a:t>industries</a:t>
            </a:r>
            <a:r>
              <a:rPr lang="it-IT" sz="2600" b="1" i="1" u="none" strike="noStrike" dirty="0">
                <a:solidFill>
                  <a:srgbClr val="C00000"/>
                </a:solidFill>
                <a:effectLst/>
                <a:latin typeface="Helvetica" pitchFamily="2" charset="0"/>
              </a:rPr>
              <a:t> and </a:t>
            </a:r>
            <a:r>
              <a:rPr lang="it-IT" sz="2600" b="1" i="1" u="none" strike="noStrike" dirty="0" err="1">
                <a:solidFill>
                  <a:srgbClr val="C00000"/>
                </a:solidFill>
                <a:effectLst/>
                <a:latin typeface="Helvetica" pitchFamily="2" charset="0"/>
              </a:rPr>
              <a:t>sectors</a:t>
            </a:r>
            <a:r>
              <a:rPr lang="it-IT" sz="2600" b="1" i="1" u="none" strike="noStrike" dirty="0">
                <a:solidFill>
                  <a:srgbClr val="C00000"/>
                </a:solidFill>
                <a:effectLst/>
                <a:latin typeface="Helvetica" pitchFamily="2" charset="0"/>
              </a:rPr>
              <a:t> </a:t>
            </a:r>
            <a:r>
              <a:rPr lang="it-IT" sz="2600" b="1" i="1" u="none" strike="noStrike" dirty="0" err="1">
                <a:solidFill>
                  <a:srgbClr val="C00000"/>
                </a:solidFill>
                <a:effectLst/>
                <a:latin typeface="Helvetica" pitchFamily="2" charset="0"/>
              </a:rPr>
              <a:t>still</a:t>
            </a:r>
            <a:r>
              <a:rPr lang="it-IT" sz="2600" b="1" i="1" u="none" strike="noStrike" dirty="0">
                <a:solidFill>
                  <a:srgbClr val="C00000"/>
                </a:solidFill>
                <a:effectLst/>
                <a:latin typeface="Helvetica" pitchFamily="2" charset="0"/>
              </a:rPr>
              <a:t> </a:t>
            </a:r>
            <a:r>
              <a:rPr lang="it-IT" sz="2600" b="1" i="1" u="none" strike="noStrike" dirty="0" err="1">
                <a:solidFill>
                  <a:srgbClr val="C00000"/>
                </a:solidFill>
                <a:effectLst/>
                <a:latin typeface="Helvetica" pitchFamily="2" charset="0"/>
              </a:rPr>
              <a:t>meaningful</a:t>
            </a:r>
            <a:r>
              <a:rPr lang="it-IT" sz="2600" b="0" i="0" u="none" strike="noStrike" dirty="0">
                <a:solidFill>
                  <a:srgbClr val="000000"/>
                </a:solidFill>
                <a:effectLst/>
                <a:latin typeface="Helvetica" pitchFamily="2" charset="0"/>
              </a:rPr>
              <a:t>?  Are </a:t>
            </a:r>
            <a:r>
              <a:rPr lang="it-IT" sz="2600" b="0" i="0" u="none" strike="noStrike" dirty="0" err="1">
                <a:solidFill>
                  <a:srgbClr val="000000"/>
                </a:solidFill>
                <a:effectLst/>
                <a:latin typeface="Helvetica" pitchFamily="2" charset="0"/>
              </a:rPr>
              <a:t>they</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still</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useful</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instruments</a:t>
            </a:r>
            <a:r>
              <a:rPr lang="it-IT" sz="2600" b="0" i="0" u="none" strike="noStrike" dirty="0">
                <a:solidFill>
                  <a:srgbClr val="000000"/>
                </a:solidFill>
                <a:effectLst/>
                <a:latin typeface="Helvetica" pitchFamily="2" charset="0"/>
              </a:rPr>
              <a:t> for the </a:t>
            </a:r>
            <a:r>
              <a:rPr lang="it-IT" sz="2600" b="0" i="0" u="none" strike="noStrike" dirty="0" err="1">
                <a:solidFill>
                  <a:srgbClr val="000000"/>
                </a:solidFill>
                <a:effectLst/>
                <a:latin typeface="Helvetica" pitchFamily="2" charset="0"/>
              </a:rPr>
              <a:t>analysis</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Is</a:t>
            </a:r>
            <a:r>
              <a:rPr lang="it-IT" sz="2600" b="0" i="0" u="none" strike="noStrike" dirty="0">
                <a:solidFill>
                  <a:srgbClr val="000000"/>
                </a:solidFill>
                <a:effectLst/>
                <a:latin typeface="Helvetica" pitchFamily="2" charset="0"/>
              </a:rPr>
              <a:t> Industrial Dynamics </a:t>
            </a:r>
            <a:r>
              <a:rPr lang="it-IT" sz="2600" b="0" i="0" u="none" strike="noStrike" dirty="0" err="1">
                <a:solidFill>
                  <a:srgbClr val="000000"/>
                </a:solidFill>
                <a:effectLst/>
                <a:latin typeface="Helvetica" pitchFamily="2" charset="0"/>
              </a:rPr>
              <a:t>still</a:t>
            </a:r>
            <a:r>
              <a:rPr lang="it-IT" sz="2600" b="0" i="0" u="none" strike="noStrike" dirty="0">
                <a:solidFill>
                  <a:srgbClr val="000000"/>
                </a:solidFill>
                <a:effectLst/>
                <a:latin typeface="Helvetica" pitchFamily="2" charset="0"/>
              </a:rPr>
              <a:t> </a:t>
            </a:r>
            <a:r>
              <a:rPr lang="it-IT" sz="2600" b="0" i="0" u="none" strike="noStrike" dirty="0" err="1">
                <a:solidFill>
                  <a:srgbClr val="000000"/>
                </a:solidFill>
                <a:effectLst/>
                <a:latin typeface="Helvetica" pitchFamily="2" charset="0"/>
              </a:rPr>
              <a:t>possible</a:t>
            </a:r>
            <a:r>
              <a:rPr lang="it-IT" sz="2600" b="0" i="0" u="none" strike="noStrike" dirty="0">
                <a:solidFill>
                  <a:srgbClr val="000000"/>
                </a:solidFill>
                <a:effectLst/>
                <a:latin typeface="Helvetica" pitchFamily="2" charset="0"/>
              </a:rPr>
              <a:t>?</a:t>
            </a:r>
            <a:endParaRPr lang="en-GB" sz="2600" dirty="0"/>
          </a:p>
        </p:txBody>
      </p:sp>
    </p:spTree>
    <p:extLst>
      <p:ext uri="{BB962C8B-B14F-4D97-AF65-F5344CB8AC3E}">
        <p14:creationId xmlns:p14="http://schemas.microsoft.com/office/powerpoint/2010/main" val="2122670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Enrico </a:t>
            </a:r>
            <a:r>
              <a:rPr lang="en-GB" sz="3600" b="1" dirty="0" err="1">
                <a:solidFill>
                  <a:srgbClr val="C00000"/>
                </a:solidFill>
                <a:latin typeface="Times New Roman" panose="02020603050405020304" pitchFamily="18" charset="0"/>
                <a:cs typeface="Times New Roman" panose="02020603050405020304" pitchFamily="18" charset="0"/>
              </a:rPr>
              <a:t>Santarelli</a:t>
            </a:r>
            <a:endParaRPr lang="en-GB"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718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it-IT" altLang="it-IT" sz="2400" b="1" dirty="0">
                <a:solidFill>
                  <a:srgbClr val="C00000"/>
                </a:solidFill>
                <a:latin typeface="Times New Roman" panose="02020603050405020304" pitchFamily="18" charset="0"/>
                <a:cs typeface="Times New Roman" panose="02020603050405020304" pitchFamily="18" charset="0"/>
              </a:rPr>
              <a:t>Round </a:t>
            </a:r>
            <a:r>
              <a:rPr lang="it-IT" altLang="it-IT" sz="2400" b="1" dirty="0" err="1">
                <a:solidFill>
                  <a:srgbClr val="C00000"/>
                </a:solidFill>
                <a:latin typeface="Times New Roman" panose="02020603050405020304" pitchFamily="18" charset="0"/>
                <a:cs typeface="Times New Roman" panose="02020603050405020304" pitchFamily="18" charset="0"/>
              </a:rPr>
              <a:t>Table</a:t>
            </a:r>
            <a:r>
              <a:rPr lang="it-IT" altLang="it-IT" sz="2400" b="1" dirty="0">
                <a:solidFill>
                  <a:srgbClr val="C00000"/>
                </a:solidFill>
                <a:latin typeface="Times New Roman" panose="02020603050405020304" pitchFamily="18" charset="0"/>
                <a:cs typeface="Times New Roman" panose="02020603050405020304" pitchFamily="18" charset="0"/>
              </a:rPr>
              <a:t> on «Innovation and Industrial Dynamics»</a:t>
            </a:r>
            <a:br>
              <a:rPr lang="it-IT" altLang="it-IT" sz="3600" b="1" i="1" dirty="0">
                <a:solidFill>
                  <a:srgbClr val="C00000"/>
                </a:solidFill>
                <a:latin typeface="Times New Roman" panose="02020603050405020304" pitchFamily="18" charset="0"/>
                <a:cs typeface="Times New Roman" panose="02020603050405020304" pitchFamily="18" charset="0"/>
              </a:rPr>
            </a:br>
            <a:endParaRPr lang="it-IT" altLang="it-IT" sz="36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just">
              <a:lnSpc>
                <a:spcPct val="107000"/>
              </a:lnSpc>
              <a:spcAft>
                <a:spcPts val="800"/>
              </a:spcAft>
              <a:buNone/>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Which are the most promising avenues for future research?</a:t>
            </a:r>
            <a:endParaRPr lang="it-IT" altLang="it-IT" sz="3600" b="1" dirty="0">
              <a:solidFill>
                <a:srgbClr val="C00000"/>
              </a:solidFill>
            </a:endParaRPr>
          </a:p>
        </p:txBody>
      </p:sp>
    </p:spTree>
    <p:extLst>
      <p:ext uri="{BB962C8B-B14F-4D97-AF65-F5344CB8AC3E}">
        <p14:creationId xmlns:p14="http://schemas.microsoft.com/office/powerpoint/2010/main" val="280307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Which are the most promising avenues…</a:t>
            </a:r>
            <a:endParaRPr lang="it-IT" altLang="it-IT" sz="36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268761"/>
            <a:ext cx="8229600" cy="48574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Policymakers are reluctant to accept the initial randomness and subsequent path dependency of innovation, as well as the differences between countries and regions in terms of their entrepreneurship capital endowments.</a:t>
            </a:r>
          </a:p>
          <a:p>
            <a:pPr lvl="1" algn="just">
              <a:lnSpc>
                <a:spcPct val="107000"/>
              </a:lnSpc>
            </a:pPr>
            <a:r>
              <a:rPr lang="en-US" sz="2200" kern="100" dirty="0">
                <a:latin typeface="Times New Roman" panose="02020603050405020304" pitchFamily="18" charset="0"/>
                <a:ea typeface="Calibri" panose="020F0502020204030204" pitchFamily="34" charset="0"/>
                <a:cs typeface="Times New Roman" panose="02020603050405020304" pitchFamily="18" charset="0"/>
              </a:rPr>
              <a:t>For example, they:</a:t>
            </a:r>
          </a:p>
          <a:p>
            <a:pPr lvl="2" algn="just">
              <a:lnSpc>
                <a:spcPct val="107000"/>
              </a:lnSpc>
            </a:pPr>
            <a:r>
              <a:rPr lang="en-US" kern="100" dirty="0">
                <a:latin typeface="Times New Roman" panose="02020603050405020304" pitchFamily="18" charset="0"/>
                <a:ea typeface="Calibri" panose="020F0502020204030204" pitchFamily="34" charset="0"/>
                <a:cs typeface="Times New Roman" panose="02020603050405020304" pitchFamily="18" charset="0"/>
              </a:rPr>
              <a:t>Express concern regarding issues related to the use of AI chatbots; </a:t>
            </a:r>
          </a:p>
          <a:p>
            <a:pPr lvl="2" algn="just">
              <a:lnSpc>
                <a:spcPct val="107000"/>
              </a:lnSpc>
            </a:pPr>
            <a:r>
              <a:rPr lang="en-US" kern="100" dirty="0">
                <a:latin typeface="Times New Roman" panose="02020603050405020304" pitchFamily="18" charset="0"/>
                <a:ea typeface="Calibri" panose="020F0502020204030204" pitchFamily="34" charset="0"/>
                <a:cs typeface="Times New Roman" panose="02020603050405020304" pitchFamily="18" charset="0"/>
              </a:rPr>
              <a:t>Speculate about incentivizing the adoption of labor-friendly technologies;</a:t>
            </a:r>
          </a:p>
          <a:p>
            <a:pPr lvl="2" algn="just">
              <a:lnSpc>
                <a:spcPct val="107000"/>
              </a:lnSpc>
            </a:pPr>
            <a:r>
              <a:rPr lang="en-US" altLang="it-IT" kern="100" dirty="0">
                <a:latin typeface="Times New Roman" panose="02020603050405020304" pitchFamily="18" charset="0"/>
                <a:cs typeface="Times New Roman" panose="02020603050405020304" pitchFamily="18" charset="0"/>
              </a:rPr>
              <a:t>Adopt a 'Hundred Flower Campaign' approach to subsidize </a:t>
            </a:r>
            <a:r>
              <a:rPr lang="en-US" altLang="it-IT" b="1" kern="100" dirty="0">
                <a:latin typeface="Times New Roman" panose="02020603050405020304" pitchFamily="18" charset="0"/>
                <a:cs typeface="Times New Roman" panose="02020603050405020304" pitchFamily="18" charset="0"/>
              </a:rPr>
              <a:t>all types </a:t>
            </a:r>
            <a:r>
              <a:rPr lang="en-US" altLang="it-IT" kern="100" dirty="0">
                <a:latin typeface="Times New Roman" panose="02020603050405020304" pitchFamily="18" charset="0"/>
                <a:cs typeface="Times New Roman" panose="02020603050405020304" pitchFamily="18" charset="0"/>
              </a:rPr>
              <a:t>of new entrepreneurial ventures;</a:t>
            </a:r>
            <a:endParaRPr lang="it-IT" altLang="it-IT" dirty="0"/>
          </a:p>
        </p:txBody>
      </p:sp>
    </p:spTree>
    <p:extLst>
      <p:ext uri="{BB962C8B-B14F-4D97-AF65-F5344CB8AC3E}">
        <p14:creationId xmlns:p14="http://schemas.microsoft.com/office/powerpoint/2010/main" val="564421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2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Which are the most promising avenues…</a:t>
            </a:r>
            <a:endParaRPr lang="it-IT" altLang="it-IT" sz="30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268760"/>
            <a:ext cx="8229600"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Policymakers and the general public need to be made aware that technological change can occasionally pose a short-term threat but, frequently, offers opportunities for long-term societal progress:</a:t>
            </a:r>
          </a:p>
          <a:p>
            <a:pPr lvl="1" algn="just">
              <a:lnSpc>
                <a:spcPct val="107000"/>
              </a:lnSpc>
              <a:spcAft>
                <a:spcPts val="800"/>
              </a:spcAft>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Historical evidence and comparisons with the past can confirm the importance of innovation for societal prosperity;</a:t>
            </a:r>
          </a:p>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We must avoid solely fixating on individual elements of the presumed new techno-economic paradigm, like AI chatbots and robots, and instead investigate the feasibility and institutional implications of the broader phenomenon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Ginni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Rometty, former IBM CEO, called “almost extreme automation”;</a:t>
            </a:r>
            <a:endParaRPr lang="it-IT" altLang="it-IT" sz="2400" dirty="0"/>
          </a:p>
        </p:txBody>
      </p:sp>
    </p:spTree>
    <p:extLst>
      <p:ext uri="{BB962C8B-B14F-4D97-AF65-F5344CB8AC3E}">
        <p14:creationId xmlns:p14="http://schemas.microsoft.com/office/powerpoint/2010/main" val="1020993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Which are the most promising avenues…</a:t>
            </a:r>
            <a:endParaRPr lang="it-IT" altLang="it-IT" sz="36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340769"/>
            <a:ext cx="8229600" cy="47853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Neo-Schumpeterian scholars have a responsibility to dispel fears about technological change and guide policy action in the ‘right’ direction;</a:t>
            </a:r>
          </a:p>
          <a:p>
            <a:pPr lvl="1" algn="just">
              <a:lnSpc>
                <a:spcPct val="107000"/>
              </a:lnSpc>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On the research side: </a:t>
            </a:r>
          </a:p>
          <a:p>
            <a:pPr lvl="2" algn="just">
              <a:lnSpc>
                <a:spcPct val="107000"/>
              </a:lnSpc>
              <a:spcAft>
                <a:spcPts val="800"/>
              </a:spcAft>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Focusing on the potential for recent automation advancements to achieve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carbon-free modernization</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of production systems and to aid in experimenting with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innovative societal organizational models</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a:t>
            </a:r>
          </a:p>
          <a:p>
            <a:pPr lvl="1" algn="just">
              <a:lnSpc>
                <a:spcPct val="107000"/>
              </a:lnSpc>
              <a:spcAft>
                <a:spcPts val="800"/>
              </a:spcAft>
            </a:pPr>
            <a:r>
              <a:rPr lang="en-US" altLang="it-IT" sz="2000" kern="100" dirty="0">
                <a:latin typeface="Times New Roman" panose="02020603050405020304" pitchFamily="18" charset="0"/>
                <a:cs typeface="Times New Roman" panose="02020603050405020304" pitchFamily="18" charset="0"/>
              </a:rPr>
              <a:t>On the policy actions side:</a:t>
            </a:r>
            <a:endParaRPr lang="it-IT" altLang="it-IT" sz="2000" dirty="0"/>
          </a:p>
          <a:p>
            <a:pPr lvl="2" algn="just">
              <a:lnSpc>
                <a:spcPct val="107000"/>
              </a:lnSpc>
              <a:spcAft>
                <a:spcPts val="800"/>
              </a:spcAft>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Recommending the implementation of a universal basic income,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funded by tapping into capital income </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instead of labor income, as a measure to mitigate the unfavorable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short-term</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impacts of automation on the labor force.</a:t>
            </a:r>
          </a:p>
        </p:txBody>
      </p:sp>
    </p:spTree>
    <p:extLst>
      <p:ext uri="{BB962C8B-B14F-4D97-AF65-F5344CB8AC3E}">
        <p14:creationId xmlns:p14="http://schemas.microsoft.com/office/powerpoint/2010/main" val="1891569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Orietta</a:t>
            </a:r>
            <a:r>
              <a:rPr lang="en-GB" dirty="0"/>
              <a:t> </a:t>
            </a:r>
            <a:r>
              <a:rPr lang="en-GB" sz="3600" b="1" dirty="0" err="1">
                <a:solidFill>
                  <a:srgbClr val="C00000"/>
                </a:solidFill>
                <a:latin typeface="Times New Roman" panose="02020603050405020304" pitchFamily="18" charset="0"/>
                <a:cs typeface="Times New Roman" panose="02020603050405020304" pitchFamily="18" charset="0"/>
              </a:rPr>
              <a:t>Marsili</a:t>
            </a:r>
            <a:endParaRPr lang="en-GB"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795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A1707E2-4E3A-DB28-B269-4E6895250AC1}"/>
              </a:ext>
            </a:extLst>
          </p:cNvPr>
          <p:cNvGraphicFramePr/>
          <p:nvPr>
            <p:extLst>
              <p:ext uri="{D42A27DB-BD31-4B8C-83A1-F6EECF244321}">
                <p14:modId xmlns:p14="http://schemas.microsoft.com/office/powerpoint/2010/main" val="425918211"/>
              </p:ext>
            </p:extLst>
          </p:nvPr>
        </p:nvGraphicFramePr>
        <p:xfrm>
          <a:off x="1386708" y="1352030"/>
          <a:ext cx="9418584" cy="3898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02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it-IT" altLang="it-IT" sz="2400" b="1" dirty="0">
                <a:solidFill>
                  <a:srgbClr val="C00000"/>
                </a:solidFill>
                <a:latin typeface="Times New Roman" panose="02020603050405020304" pitchFamily="18" charset="0"/>
                <a:cs typeface="Times New Roman" panose="02020603050405020304" pitchFamily="18" charset="0"/>
              </a:rPr>
              <a:t>Round </a:t>
            </a:r>
            <a:r>
              <a:rPr lang="it-IT" altLang="it-IT" sz="2400" b="1" dirty="0" err="1">
                <a:solidFill>
                  <a:srgbClr val="C00000"/>
                </a:solidFill>
                <a:latin typeface="Times New Roman" panose="02020603050405020304" pitchFamily="18" charset="0"/>
                <a:cs typeface="Times New Roman" panose="02020603050405020304" pitchFamily="18" charset="0"/>
              </a:rPr>
              <a:t>Table</a:t>
            </a:r>
            <a:r>
              <a:rPr lang="it-IT" altLang="it-IT" sz="2400" b="1" dirty="0">
                <a:solidFill>
                  <a:srgbClr val="C00000"/>
                </a:solidFill>
                <a:latin typeface="Times New Roman" panose="02020603050405020304" pitchFamily="18" charset="0"/>
                <a:cs typeface="Times New Roman" panose="02020603050405020304" pitchFamily="18" charset="0"/>
              </a:rPr>
              <a:t> on «Innovation and Industrial Dynamics»</a:t>
            </a:r>
            <a:br>
              <a:rPr lang="it-IT" altLang="it-IT" sz="3600" b="1" i="1" dirty="0">
                <a:solidFill>
                  <a:srgbClr val="C00000"/>
                </a:solidFill>
                <a:latin typeface="Times New Roman" panose="02020603050405020304" pitchFamily="18" charset="0"/>
                <a:cs typeface="Times New Roman" panose="02020603050405020304" pitchFamily="18" charset="0"/>
              </a:rPr>
            </a:br>
            <a:endParaRPr lang="it-IT" altLang="it-IT" sz="36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just">
              <a:lnSpc>
                <a:spcPct val="107000"/>
              </a:lnSpc>
              <a:spcAft>
                <a:spcPts val="800"/>
              </a:spcAft>
              <a:buNone/>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do we know now that we didn't know 20 years ago?</a:t>
            </a:r>
            <a:endParaRPr lang="it-IT" altLang="it-IT" sz="3600" b="1" dirty="0">
              <a:solidFill>
                <a:srgbClr val="C00000"/>
              </a:solidFill>
            </a:endParaRPr>
          </a:p>
        </p:txBody>
      </p:sp>
    </p:spTree>
    <p:extLst>
      <p:ext uri="{BB962C8B-B14F-4D97-AF65-F5344CB8AC3E}">
        <p14:creationId xmlns:p14="http://schemas.microsoft.com/office/powerpoint/2010/main" val="1873327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Alex Coad</a:t>
            </a:r>
          </a:p>
        </p:txBody>
      </p:sp>
    </p:spTree>
    <p:extLst>
      <p:ext uri="{BB962C8B-B14F-4D97-AF65-F5344CB8AC3E}">
        <p14:creationId xmlns:p14="http://schemas.microsoft.com/office/powerpoint/2010/main" val="771033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AF6057-FADF-CC6C-AA2F-B0561EB5453F}"/>
              </a:ext>
            </a:extLst>
          </p:cNvPr>
          <p:cNvSpPr>
            <a:spLocks noGrp="1"/>
          </p:cNvSpPr>
          <p:nvPr>
            <p:ph type="title"/>
          </p:nvPr>
        </p:nvSpPr>
        <p:spPr/>
        <p:txBody>
          <a:bodyPr>
            <a:normAutofit/>
          </a:bodyPr>
          <a:lstStyle/>
          <a:p>
            <a:r>
              <a:rPr lang="en-US" sz="3200" dirty="0"/>
              <a:t>INNOVATION &amp; INDUSTRIAL DYNAMICS: </a:t>
            </a:r>
            <a:br>
              <a:rPr lang="en-US" sz="3200" dirty="0"/>
            </a:br>
            <a:r>
              <a:rPr lang="en-US" sz="3200" dirty="0"/>
              <a:t>Which are the most promising avenues for future research?</a:t>
            </a:r>
          </a:p>
        </p:txBody>
      </p:sp>
      <p:sp>
        <p:nvSpPr>
          <p:cNvPr id="3" name="Marcador de contenido 2">
            <a:extLst>
              <a:ext uri="{FF2B5EF4-FFF2-40B4-BE49-F238E27FC236}">
                <a16:creationId xmlns:a16="http://schemas.microsoft.com/office/drawing/2014/main" id="{31D9C052-F4A8-D024-A00A-695A1A8E6605}"/>
              </a:ext>
            </a:extLst>
          </p:cNvPr>
          <p:cNvSpPr>
            <a:spLocks noGrp="1"/>
          </p:cNvSpPr>
          <p:nvPr>
            <p:ph idx="1"/>
          </p:nvPr>
        </p:nvSpPr>
        <p:spPr/>
        <p:txBody>
          <a:bodyPr>
            <a:normAutofit/>
          </a:bodyPr>
          <a:lstStyle/>
          <a:p>
            <a:r>
              <a:rPr lang="en-US" dirty="0"/>
              <a:t>Big data techniques for prediction (LASSO, CART, Neural Networks, Deep Learning; also Google Trends)</a:t>
            </a:r>
          </a:p>
          <a:p>
            <a:r>
              <a:rPr lang="en-US" dirty="0"/>
              <a:t>Text as data</a:t>
            </a:r>
          </a:p>
          <a:p>
            <a:r>
              <a:rPr lang="en-US" dirty="0"/>
              <a:t>SVARs for describing co-evolutionary dynamics</a:t>
            </a:r>
          </a:p>
          <a:p>
            <a:r>
              <a:rPr lang="en-US" dirty="0"/>
              <a:t>Finer-grained data</a:t>
            </a:r>
          </a:p>
          <a:p>
            <a:pPr lvl="1"/>
            <a:r>
              <a:rPr lang="en-US" dirty="0"/>
              <a:t>Product-level data</a:t>
            </a:r>
          </a:p>
          <a:p>
            <a:pPr lvl="1"/>
            <a:r>
              <a:rPr lang="en-US" dirty="0"/>
              <a:t>Tracking machines via serial numbers </a:t>
            </a:r>
          </a:p>
          <a:p>
            <a:pPr lvl="2"/>
            <a:r>
              <a:rPr lang="en-US" dirty="0"/>
              <a:t>Ma, </a:t>
            </a:r>
            <a:r>
              <a:rPr lang="en-US" dirty="0" err="1"/>
              <a:t>Murfin</a:t>
            </a:r>
            <a:r>
              <a:rPr lang="en-US" dirty="0"/>
              <a:t>, Pratt, (2022, Young Firms, Old Capital; JFE)</a:t>
            </a:r>
          </a:p>
          <a:p>
            <a:endParaRPr lang="en-US" dirty="0"/>
          </a:p>
          <a:p>
            <a:endParaRPr lang="en-US" dirty="0"/>
          </a:p>
          <a:p>
            <a:endParaRPr lang="en-US" dirty="0"/>
          </a:p>
        </p:txBody>
      </p:sp>
      <p:sp>
        <p:nvSpPr>
          <p:cNvPr id="4" name="Marcador de número de diapositiva 3">
            <a:extLst>
              <a:ext uri="{FF2B5EF4-FFF2-40B4-BE49-F238E27FC236}">
                <a16:creationId xmlns:a16="http://schemas.microsoft.com/office/drawing/2014/main" id="{57EA2642-CF19-E789-F43B-07F66890A2C4}"/>
              </a:ext>
            </a:extLst>
          </p:cNvPr>
          <p:cNvSpPr>
            <a:spLocks noGrp="1"/>
          </p:cNvSpPr>
          <p:nvPr>
            <p:ph type="sldNum" sz="quarter" idx="12"/>
          </p:nvPr>
        </p:nvSpPr>
        <p:spPr/>
        <p:txBody>
          <a:bodyPr/>
          <a:lstStyle/>
          <a:p>
            <a:fld id="{014A0831-BC26-4D53-B291-EDA3DF78B93C}" type="slidenum">
              <a:rPr lang="en-US" smtClean="0"/>
              <a:t>41</a:t>
            </a:fld>
            <a:endParaRPr lang="en-US"/>
          </a:p>
        </p:txBody>
      </p:sp>
    </p:spTree>
    <p:extLst>
      <p:ext uri="{BB962C8B-B14F-4D97-AF65-F5344CB8AC3E}">
        <p14:creationId xmlns:p14="http://schemas.microsoft.com/office/powerpoint/2010/main" val="39559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Rui Baptista</a:t>
            </a:r>
          </a:p>
        </p:txBody>
      </p:sp>
    </p:spTree>
    <p:extLst>
      <p:ext uri="{BB962C8B-B14F-4D97-AF65-F5344CB8AC3E}">
        <p14:creationId xmlns:p14="http://schemas.microsoft.com/office/powerpoint/2010/main" val="528544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D892-CC08-DAE2-315B-8C633A655F06}"/>
              </a:ext>
            </a:extLst>
          </p:cNvPr>
          <p:cNvSpPr>
            <a:spLocks noGrp="1"/>
          </p:cNvSpPr>
          <p:nvPr>
            <p:ph type="title"/>
          </p:nvPr>
        </p:nvSpPr>
        <p:spPr>
          <a:xfrm>
            <a:off x="838200" y="365125"/>
            <a:ext cx="10515600" cy="1132749"/>
          </a:xfrm>
        </p:spPr>
        <p:txBody>
          <a:bodyPr>
            <a:noAutofit/>
          </a:bodyPr>
          <a:lstStyle/>
          <a:p>
            <a:pPr>
              <a:lnSpc>
                <a:spcPct val="100000"/>
              </a:lnSpc>
            </a:pPr>
            <a:r>
              <a:rPr lang="en-GB" sz="2800" b="1" dirty="0">
                <a:solidFill>
                  <a:srgbClr val="202124"/>
                </a:solidFill>
                <a:effectLst/>
                <a:latin typeface="Arial" panose="020B0604020202020204" pitchFamily="34" charset="0"/>
                <a:cs typeface="Arial" panose="020B0604020202020204" pitchFamily="34" charset="0"/>
              </a:rPr>
              <a:t>Which are the most promising avenues for future research? </a:t>
            </a:r>
            <a:r>
              <a:rPr lang="en-GB" sz="2800" b="1" dirty="0">
                <a:solidFill>
                  <a:srgbClr val="202124"/>
                </a:solidFill>
                <a:latin typeface="Arial" panose="020B0604020202020204" pitchFamily="34" charset="0"/>
                <a:cs typeface="Arial" panose="020B0604020202020204" pitchFamily="34" charset="0"/>
              </a:rPr>
              <a:t>C</a:t>
            </a:r>
            <a:r>
              <a:rPr lang="en-GB" sz="2800" b="1" dirty="0">
                <a:solidFill>
                  <a:srgbClr val="202124"/>
                </a:solidFill>
                <a:effectLst/>
                <a:latin typeface="Arial" panose="020B0604020202020204" pitchFamily="34" charset="0"/>
                <a:cs typeface="Arial" panose="020B0604020202020204" pitchFamily="34" charset="0"/>
              </a:rPr>
              <a:t>hallenges raised by new digital technologies</a:t>
            </a:r>
            <a:endParaRPr lang="en-GB"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27ECBA-1ABC-3E9F-8ED0-AD52BF002D4A}"/>
              </a:ext>
            </a:extLst>
          </p:cNvPr>
          <p:cNvSpPr>
            <a:spLocks noGrp="1"/>
          </p:cNvSpPr>
          <p:nvPr>
            <p:ph idx="1"/>
          </p:nvPr>
        </p:nvSpPr>
        <p:spPr>
          <a:xfrm>
            <a:off x="653143" y="1680754"/>
            <a:ext cx="10894423" cy="4496209"/>
          </a:xfrm>
        </p:spPr>
        <p:txBody>
          <a:bodyPr>
            <a:noAutofit/>
          </a:bodyPr>
          <a:lstStyle/>
          <a:p>
            <a:pPr>
              <a:lnSpc>
                <a:spcPct val="100000"/>
              </a:lnSpc>
              <a:spcBef>
                <a:spcPts val="600"/>
              </a:spcBef>
            </a:pPr>
            <a:r>
              <a:rPr lang="en-GB" sz="2400" dirty="0"/>
              <a:t>Technology spillovers are geographically localised (Audretsch &amp; Feldman, 1996); Baptista &amp; Swann, 1998; Boschma, 2005)</a:t>
            </a:r>
          </a:p>
          <a:p>
            <a:pPr>
              <a:lnSpc>
                <a:spcPct val="100000"/>
              </a:lnSpc>
              <a:spcBef>
                <a:spcPts val="600"/>
              </a:spcBef>
            </a:pPr>
            <a:r>
              <a:rPr lang="en-GB" sz="2400" b="1" dirty="0"/>
              <a:t>Entrepreneurial Ecosystems (EE)</a:t>
            </a:r>
            <a:r>
              <a:rPr lang="en-GB" sz="2400" dirty="0"/>
              <a:t> (Stam &amp; Spiegel, 2016) provide a potentially useful framework to study the relationship between technology and industrial dynamics </a:t>
            </a:r>
          </a:p>
          <a:p>
            <a:pPr>
              <a:lnSpc>
                <a:spcPct val="100000"/>
              </a:lnSpc>
              <a:spcBef>
                <a:spcPts val="600"/>
              </a:spcBef>
            </a:pPr>
            <a:r>
              <a:rPr lang="en-GB" sz="2400" dirty="0"/>
              <a:t>Entrepreneurial ecosystems are networks of actors, institutions, resources and culture that support and enable entrepreneurship and industry dynamics in an industry or region</a:t>
            </a:r>
          </a:p>
          <a:p>
            <a:pPr>
              <a:lnSpc>
                <a:spcPct val="100000"/>
              </a:lnSpc>
              <a:spcBef>
                <a:spcPts val="600"/>
              </a:spcBef>
            </a:pPr>
            <a:r>
              <a:rPr lang="en-GB" sz="2400" dirty="0"/>
              <a:t>A region's exposure to AI generates tacit knowledge about how to work with and benefit from the technology that in turn constitutes a capability upon which future innovation will build; one might expect that the effect is greater in areas where there are more interactions and entry/exit dynamics (Felten, Raj &amp; Seamans, 2021)</a:t>
            </a:r>
          </a:p>
          <a:p>
            <a:endParaRPr lang="en-GB" sz="2400" dirty="0"/>
          </a:p>
        </p:txBody>
      </p:sp>
      <p:sp>
        <p:nvSpPr>
          <p:cNvPr id="4" name="Slide Number Placeholder 3">
            <a:extLst>
              <a:ext uri="{FF2B5EF4-FFF2-40B4-BE49-F238E27FC236}">
                <a16:creationId xmlns:a16="http://schemas.microsoft.com/office/drawing/2014/main" id="{61D42982-FEAB-3FEA-1E72-5183B9C0D319}"/>
              </a:ext>
            </a:extLst>
          </p:cNvPr>
          <p:cNvSpPr>
            <a:spLocks noGrp="1"/>
          </p:cNvSpPr>
          <p:nvPr>
            <p:ph type="sldNum" sz="quarter" idx="12"/>
          </p:nvPr>
        </p:nvSpPr>
        <p:spPr/>
        <p:txBody>
          <a:bodyPr/>
          <a:lstStyle/>
          <a:p>
            <a:fld id="{4DEB7C15-D034-416D-A26F-1B482B60CD7F}" type="slidenum">
              <a:rPr lang="en-GB" smtClean="0"/>
              <a:t>43</a:t>
            </a:fld>
            <a:endParaRPr lang="en-GB" dirty="0"/>
          </a:p>
        </p:txBody>
      </p:sp>
    </p:spTree>
    <p:extLst>
      <p:ext uri="{BB962C8B-B14F-4D97-AF65-F5344CB8AC3E}">
        <p14:creationId xmlns:p14="http://schemas.microsoft.com/office/powerpoint/2010/main" val="2965210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D892-CC08-DAE2-315B-8C633A655F06}"/>
              </a:ext>
            </a:extLst>
          </p:cNvPr>
          <p:cNvSpPr>
            <a:spLocks noGrp="1"/>
          </p:cNvSpPr>
          <p:nvPr>
            <p:ph type="title"/>
          </p:nvPr>
        </p:nvSpPr>
        <p:spPr>
          <a:xfrm>
            <a:off x="838200" y="365125"/>
            <a:ext cx="10515600" cy="1132749"/>
          </a:xfrm>
        </p:spPr>
        <p:txBody>
          <a:bodyPr>
            <a:noAutofit/>
          </a:bodyPr>
          <a:lstStyle/>
          <a:p>
            <a:pPr>
              <a:lnSpc>
                <a:spcPct val="100000"/>
              </a:lnSpc>
            </a:pPr>
            <a:r>
              <a:rPr lang="en-GB" sz="2800" b="1" dirty="0">
                <a:solidFill>
                  <a:srgbClr val="202124"/>
                </a:solidFill>
                <a:effectLst/>
                <a:latin typeface="Arial" panose="020B0604020202020204" pitchFamily="34" charset="0"/>
                <a:cs typeface="Arial" panose="020B0604020202020204" pitchFamily="34" charset="0"/>
              </a:rPr>
              <a:t>Entrepreneurial Ecosystems (EE) and Industry Dynamics</a:t>
            </a:r>
            <a:endParaRPr lang="en-GB"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27ECBA-1ABC-3E9F-8ED0-AD52BF002D4A}"/>
              </a:ext>
            </a:extLst>
          </p:cNvPr>
          <p:cNvSpPr>
            <a:spLocks noGrp="1"/>
          </p:cNvSpPr>
          <p:nvPr>
            <p:ph idx="1"/>
          </p:nvPr>
        </p:nvSpPr>
        <p:spPr>
          <a:xfrm>
            <a:off x="653143" y="1680754"/>
            <a:ext cx="10894423" cy="4496209"/>
          </a:xfrm>
        </p:spPr>
        <p:txBody>
          <a:bodyPr>
            <a:noAutofit/>
          </a:bodyPr>
          <a:lstStyle/>
          <a:p>
            <a:pPr>
              <a:lnSpc>
                <a:spcPct val="100000"/>
              </a:lnSpc>
              <a:spcBef>
                <a:spcPts val="1200"/>
              </a:spcBef>
            </a:pPr>
            <a:r>
              <a:rPr lang="en-GB" sz="2600" dirty="0"/>
              <a:t>Entrepreneurial ecosystems can foster industrial dynamics by creating new firms, products, markets and technologies that challenge the existing ones and stimulate innovation and competition</a:t>
            </a:r>
          </a:p>
          <a:p>
            <a:pPr>
              <a:lnSpc>
                <a:spcPct val="100000"/>
              </a:lnSpc>
              <a:spcBef>
                <a:spcPts val="1200"/>
              </a:spcBef>
            </a:pPr>
            <a:r>
              <a:rPr lang="en-GB" sz="2600" dirty="0"/>
              <a:t>Entrepreneurial ecosystems can also adapt to industrial dynamics by shifting their focus from new firm creation to internal commercialization of knowledge, or vice versa, depending on the stage and needs of the industry</a:t>
            </a:r>
          </a:p>
          <a:p>
            <a:pPr>
              <a:lnSpc>
                <a:spcPct val="100000"/>
              </a:lnSpc>
              <a:spcBef>
                <a:spcPts val="1200"/>
              </a:spcBef>
            </a:pPr>
            <a:r>
              <a:rPr lang="en-GB" sz="2600" dirty="0"/>
              <a:t>Entrepreneurial ecosystems can influence and be influenced by the industrial policies, regulations, standards and infrastructure that affect the opportunities and barriers for entrepreneurship in different industries</a:t>
            </a:r>
          </a:p>
        </p:txBody>
      </p:sp>
      <p:sp>
        <p:nvSpPr>
          <p:cNvPr id="4" name="Slide Number Placeholder 3">
            <a:extLst>
              <a:ext uri="{FF2B5EF4-FFF2-40B4-BE49-F238E27FC236}">
                <a16:creationId xmlns:a16="http://schemas.microsoft.com/office/drawing/2014/main" id="{61D42982-FEAB-3FEA-1E72-5183B9C0D319}"/>
              </a:ext>
            </a:extLst>
          </p:cNvPr>
          <p:cNvSpPr>
            <a:spLocks noGrp="1"/>
          </p:cNvSpPr>
          <p:nvPr>
            <p:ph type="sldNum" sz="quarter" idx="12"/>
          </p:nvPr>
        </p:nvSpPr>
        <p:spPr/>
        <p:txBody>
          <a:bodyPr/>
          <a:lstStyle/>
          <a:p>
            <a:fld id="{4DEB7C15-D034-416D-A26F-1B482B60CD7F}" type="slidenum">
              <a:rPr lang="en-GB" smtClean="0"/>
              <a:t>44</a:t>
            </a:fld>
            <a:endParaRPr lang="en-GB" dirty="0"/>
          </a:p>
        </p:txBody>
      </p:sp>
    </p:spTree>
    <p:extLst>
      <p:ext uri="{BB962C8B-B14F-4D97-AF65-F5344CB8AC3E}">
        <p14:creationId xmlns:p14="http://schemas.microsoft.com/office/powerpoint/2010/main" val="2300426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D892-CC08-DAE2-315B-8C633A655F06}"/>
              </a:ext>
            </a:extLst>
          </p:cNvPr>
          <p:cNvSpPr>
            <a:spLocks noGrp="1"/>
          </p:cNvSpPr>
          <p:nvPr>
            <p:ph type="title"/>
          </p:nvPr>
        </p:nvSpPr>
        <p:spPr>
          <a:xfrm>
            <a:off x="838200" y="365125"/>
            <a:ext cx="10515600" cy="1132749"/>
          </a:xfrm>
        </p:spPr>
        <p:txBody>
          <a:bodyPr>
            <a:noAutofit/>
          </a:bodyPr>
          <a:lstStyle/>
          <a:p>
            <a:pPr>
              <a:lnSpc>
                <a:spcPct val="100000"/>
              </a:lnSpc>
            </a:pPr>
            <a:r>
              <a:rPr lang="en-GB" sz="2800" b="1" dirty="0">
                <a:solidFill>
                  <a:srgbClr val="202124"/>
                </a:solidFill>
                <a:latin typeface="Arial" panose="020B0604020202020204" pitchFamily="34" charset="0"/>
                <a:cs typeface="Arial" panose="020B0604020202020204" pitchFamily="34" charset="0"/>
              </a:rPr>
              <a:t>EE Evolution and Digital EE</a:t>
            </a:r>
            <a:endParaRPr lang="en-GB"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27ECBA-1ABC-3E9F-8ED0-AD52BF002D4A}"/>
              </a:ext>
            </a:extLst>
          </p:cNvPr>
          <p:cNvSpPr>
            <a:spLocks noGrp="1"/>
          </p:cNvSpPr>
          <p:nvPr>
            <p:ph idx="1"/>
          </p:nvPr>
        </p:nvSpPr>
        <p:spPr>
          <a:xfrm>
            <a:off x="653143" y="1497874"/>
            <a:ext cx="10894423" cy="4679089"/>
          </a:xfrm>
        </p:spPr>
        <p:txBody>
          <a:bodyPr>
            <a:noAutofit/>
          </a:bodyPr>
          <a:lstStyle/>
          <a:p>
            <a:pPr>
              <a:lnSpc>
                <a:spcPct val="100000"/>
              </a:lnSpc>
              <a:spcBef>
                <a:spcPts val="1200"/>
              </a:spcBef>
            </a:pPr>
            <a:r>
              <a:rPr lang="en-GB" sz="2400" dirty="0"/>
              <a:t>Studying the evolution dynamics of EE through their birth, growth, maturity, decline, and revival can provide novel insights into industry and regional evolution</a:t>
            </a:r>
          </a:p>
          <a:p>
            <a:pPr>
              <a:lnSpc>
                <a:spcPct val="100000"/>
              </a:lnSpc>
              <a:spcBef>
                <a:spcPts val="1200"/>
              </a:spcBef>
            </a:pPr>
            <a:r>
              <a:rPr lang="en-GB" sz="2400" dirty="0"/>
              <a:t>Cantner, Cunningham, Lehman &amp; Menter (2021) take an industry life cycle perspective, proposing that EE transition from entrepreneurial ecosystems, focused on creating new companies, to business ecosystems, where the central focus is on intrapreneurial activities</a:t>
            </a:r>
          </a:p>
          <a:p>
            <a:pPr>
              <a:lnSpc>
                <a:spcPct val="100000"/>
              </a:lnSpc>
              <a:spcBef>
                <a:spcPts val="1200"/>
              </a:spcBef>
            </a:pPr>
            <a:r>
              <a:rPr lang="en-GB" sz="2400" dirty="0"/>
              <a:t>Other literature focuses specifically on Digital EE, which exploit digital resources for the detection and pursuit of entrepreneurial opportunities through business model innovation (Autio, Nambisan, Thomas &amp; Wright, 2018)</a:t>
            </a:r>
          </a:p>
          <a:p>
            <a:pPr>
              <a:lnSpc>
                <a:spcPct val="100000"/>
              </a:lnSpc>
              <a:spcBef>
                <a:spcPts val="1200"/>
              </a:spcBef>
            </a:pPr>
            <a:r>
              <a:rPr lang="en-GB" sz="2400" dirty="0"/>
              <a:t>Digital EE are characterized by voluntary horizontal spillovers of knowledge into a “collective intelligence” (Elia, Margherita &amp; Passiante, 2020)</a:t>
            </a:r>
          </a:p>
          <a:p>
            <a:pPr>
              <a:lnSpc>
                <a:spcPct val="100000"/>
              </a:lnSpc>
              <a:spcBef>
                <a:spcPts val="600"/>
              </a:spcBef>
            </a:pPr>
            <a:endParaRPr lang="en-GB" sz="2400" dirty="0"/>
          </a:p>
          <a:p>
            <a:pPr>
              <a:lnSpc>
                <a:spcPct val="100000"/>
              </a:lnSpc>
              <a:spcBef>
                <a:spcPts val="600"/>
              </a:spcBef>
            </a:pPr>
            <a:endParaRPr lang="en-GB" sz="2400" dirty="0"/>
          </a:p>
          <a:p>
            <a:pPr>
              <a:lnSpc>
                <a:spcPct val="100000"/>
              </a:lnSpc>
              <a:spcBef>
                <a:spcPts val="600"/>
              </a:spcBef>
            </a:pPr>
            <a:endParaRPr lang="en-GB" sz="2400" dirty="0"/>
          </a:p>
          <a:p>
            <a:pPr>
              <a:lnSpc>
                <a:spcPct val="100000"/>
              </a:lnSpc>
              <a:spcBef>
                <a:spcPts val="600"/>
              </a:spcBef>
            </a:pPr>
            <a:endParaRPr lang="en-GB" sz="2400" dirty="0"/>
          </a:p>
          <a:p>
            <a:endParaRPr lang="en-GB" sz="2400" dirty="0"/>
          </a:p>
        </p:txBody>
      </p:sp>
      <p:sp>
        <p:nvSpPr>
          <p:cNvPr id="4" name="Slide Number Placeholder 3">
            <a:extLst>
              <a:ext uri="{FF2B5EF4-FFF2-40B4-BE49-F238E27FC236}">
                <a16:creationId xmlns:a16="http://schemas.microsoft.com/office/drawing/2014/main" id="{61D42982-FEAB-3FEA-1E72-5183B9C0D319}"/>
              </a:ext>
            </a:extLst>
          </p:cNvPr>
          <p:cNvSpPr>
            <a:spLocks noGrp="1"/>
          </p:cNvSpPr>
          <p:nvPr>
            <p:ph type="sldNum" sz="quarter" idx="12"/>
          </p:nvPr>
        </p:nvSpPr>
        <p:spPr/>
        <p:txBody>
          <a:bodyPr/>
          <a:lstStyle/>
          <a:p>
            <a:fld id="{4DEB7C15-D034-416D-A26F-1B482B60CD7F}" type="slidenum">
              <a:rPr lang="en-GB" smtClean="0"/>
              <a:t>45</a:t>
            </a:fld>
            <a:endParaRPr lang="en-GB" dirty="0"/>
          </a:p>
        </p:txBody>
      </p:sp>
    </p:spTree>
    <p:extLst>
      <p:ext uri="{BB962C8B-B14F-4D97-AF65-F5344CB8AC3E}">
        <p14:creationId xmlns:p14="http://schemas.microsoft.com/office/powerpoint/2010/main" val="3656791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do we know now…</a:t>
            </a:r>
            <a:endParaRPr lang="it-IT" altLang="it-IT" sz="3600" dirty="0">
              <a:solidFill>
                <a:srgbClr val="C00000"/>
              </a:solidFill>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417639"/>
            <a:ext cx="8229600" cy="470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By overlooking industrial dynamics and assuming that (process) innovation stems from patent races among competing firms, the new IO paradigm created room for the simultaneous emergence of the </a:t>
            </a:r>
            <a:r>
              <a:rPr lang="en-US" sz="2400" i="1" kern="100" dirty="0">
                <a:latin typeface="Times New Roman" panose="02020603050405020304" pitchFamily="18" charset="0"/>
                <a:ea typeface="Calibri" panose="020F0502020204030204" pitchFamily="34" charset="0"/>
                <a:cs typeface="Times New Roman" panose="02020603050405020304" pitchFamily="18" charset="0"/>
              </a:rPr>
              <a:t>Economics of Innovation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and the </a:t>
            </a:r>
            <a:r>
              <a:rPr lang="en-US" sz="2400" i="1" kern="100" dirty="0">
                <a:latin typeface="Times New Roman" panose="02020603050405020304" pitchFamily="18" charset="0"/>
                <a:ea typeface="Calibri" panose="020F0502020204030204" pitchFamily="34" charset="0"/>
                <a:cs typeface="Times New Roman" panose="02020603050405020304" pitchFamily="18" charset="0"/>
              </a:rPr>
              <a:t>Economics of Entrepreneurship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as academic fields;</a:t>
            </a:r>
          </a:p>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However, these two fields were initially conceptually distant, though not mutually hostile;</a:t>
            </a:r>
          </a:p>
          <a:p>
            <a:pPr algn="just">
              <a:lnSpc>
                <a:spcPct val="107000"/>
              </a:lnSpc>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Their convergence over the past twenty years has enhanced the toolbox for studying innovation and industrial dynamics;</a:t>
            </a:r>
          </a:p>
          <a:p>
            <a:pPr algn="just">
              <a:lnSpc>
                <a:spcPct val="107000"/>
              </a:lnSpc>
              <a:spcAft>
                <a:spcPts val="800"/>
              </a:spcAft>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867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6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do we know now…</a:t>
            </a:r>
            <a:r>
              <a:rPr lang="en-US" sz="3600" b="1" u="sng"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conceptually</a:t>
            </a:r>
            <a:endParaRPr lang="it-IT" altLang="it-IT" sz="3600" u="sng" dirty="0">
              <a:solidFill>
                <a:srgbClr val="C00000"/>
              </a:solidFill>
              <a:latin typeface="Times New Roman" panose="02020603050405020304" pitchFamily="18" charset="0"/>
              <a:cs typeface="Times New Roman" panose="02020603050405020304" pitchFamily="18" charset="0"/>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417638"/>
            <a:ext cx="8229600" cy="47476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altLang="it-IT" sz="2400" dirty="0">
                <a:latin typeface="Times New Roman" panose="02020603050405020304" pitchFamily="18" charset="0"/>
                <a:cs typeface="Times New Roman" panose="02020603050405020304" pitchFamily="18" charset="0"/>
              </a:rPr>
              <a:t>The </a:t>
            </a:r>
            <a:r>
              <a:rPr lang="en-US" altLang="it-IT" sz="2400" i="1" dirty="0">
                <a:latin typeface="Times New Roman" panose="02020603050405020304" pitchFamily="18" charset="0"/>
                <a:cs typeface="Times New Roman" panose="02020603050405020304" pitchFamily="18" charset="0"/>
              </a:rPr>
              <a:t>Entrepreneurial Ecosystems</a:t>
            </a:r>
            <a:r>
              <a:rPr lang="en-US" altLang="it-IT" sz="2400" dirty="0">
                <a:latin typeface="Times New Roman" panose="02020603050405020304" pitchFamily="18" charset="0"/>
                <a:cs typeface="Times New Roman" panose="02020603050405020304" pitchFamily="18" charset="0"/>
              </a:rPr>
              <a:t> approach was one of the main unifying novelties:</a:t>
            </a:r>
          </a:p>
          <a:p>
            <a:pPr lvl="1" algn="just">
              <a:lnSpc>
                <a:spcPct val="107000"/>
              </a:lnSpc>
              <a:spcAft>
                <a:spcPts val="800"/>
              </a:spcAft>
            </a:pPr>
            <a:r>
              <a:rPr lang="en-US" altLang="it-IT" sz="1800" dirty="0">
                <a:latin typeface="Times New Roman" panose="02020603050405020304" pitchFamily="18" charset="0"/>
                <a:cs typeface="Times New Roman" panose="02020603050405020304" pitchFamily="18" charset="0"/>
              </a:rPr>
              <a:t>within a territorial unit, a combination of </a:t>
            </a:r>
            <a:r>
              <a:rPr lang="en-US" altLang="it-IT" sz="1800" b="1" dirty="0">
                <a:latin typeface="Times New Roman" panose="02020603050405020304" pitchFamily="18" charset="0"/>
                <a:cs typeface="Times New Roman" panose="02020603050405020304" pitchFamily="18" charset="0"/>
              </a:rPr>
              <a:t>human</a:t>
            </a:r>
            <a:r>
              <a:rPr lang="en-US" altLang="it-IT" sz="1800" dirty="0">
                <a:latin typeface="Times New Roman" panose="02020603050405020304" pitchFamily="18" charset="0"/>
                <a:cs typeface="Times New Roman" panose="02020603050405020304" pitchFamily="18" charset="0"/>
              </a:rPr>
              <a:t>, </a:t>
            </a:r>
            <a:r>
              <a:rPr lang="en-US" altLang="it-IT" sz="1800" b="1" dirty="0">
                <a:latin typeface="Times New Roman" panose="02020603050405020304" pitchFamily="18" charset="0"/>
                <a:cs typeface="Times New Roman" panose="02020603050405020304" pitchFamily="18" charset="0"/>
              </a:rPr>
              <a:t>organizational</a:t>
            </a:r>
            <a:r>
              <a:rPr lang="en-US" altLang="it-IT" sz="1800" dirty="0">
                <a:latin typeface="Times New Roman" panose="02020603050405020304" pitchFamily="18" charset="0"/>
                <a:cs typeface="Times New Roman" panose="02020603050405020304" pitchFamily="18" charset="0"/>
              </a:rPr>
              <a:t> and </a:t>
            </a:r>
            <a:r>
              <a:rPr lang="en-US" altLang="it-IT" sz="1800" b="1" dirty="0">
                <a:latin typeface="Times New Roman" panose="02020603050405020304" pitchFamily="18" charset="0"/>
                <a:cs typeface="Times New Roman" panose="02020603050405020304" pitchFamily="18" charset="0"/>
              </a:rPr>
              <a:t>institutional</a:t>
            </a:r>
            <a:r>
              <a:rPr lang="en-US" altLang="it-IT" sz="1800" dirty="0">
                <a:latin typeface="Times New Roman" panose="02020603050405020304" pitchFamily="18" charset="0"/>
                <a:cs typeface="Times New Roman" panose="02020603050405020304" pitchFamily="18" charset="0"/>
              </a:rPr>
              <a:t> aspects occur, that may facilitate and support the creation and growth of new business activities (Acs, Estrin et al., 2018);</a:t>
            </a:r>
          </a:p>
          <a:p>
            <a:pPr algn="just">
              <a:lnSpc>
                <a:spcPct val="107000"/>
              </a:lnSpc>
              <a:spcAft>
                <a:spcPts val="800"/>
              </a:spcAft>
            </a:pPr>
            <a:r>
              <a:rPr lang="en-US" altLang="it-IT" sz="2400" dirty="0">
                <a:latin typeface="Times New Roman" panose="02020603050405020304" pitchFamily="18" charset="0"/>
                <a:cs typeface="Times New Roman" panose="02020603050405020304" pitchFamily="18" charset="0"/>
              </a:rPr>
              <a:t>Borrowing from the </a:t>
            </a:r>
            <a:r>
              <a:rPr lang="en-US" altLang="it-IT" sz="2400" i="1" dirty="0">
                <a:latin typeface="Times New Roman" panose="02020603050405020304" pitchFamily="18" charset="0"/>
                <a:cs typeface="Times New Roman" panose="02020603050405020304" pitchFamily="18" charset="0"/>
              </a:rPr>
              <a:t>National Systems of Innovation</a:t>
            </a:r>
            <a:r>
              <a:rPr lang="en-US" altLang="it-IT" sz="2400" dirty="0">
                <a:latin typeface="Times New Roman" panose="02020603050405020304" pitchFamily="18" charset="0"/>
                <a:cs typeface="Times New Roman" panose="02020603050405020304" pitchFamily="18" charset="0"/>
              </a:rPr>
              <a:t> (Lundvall, 1992) approach, it fused the Economics of Innovation and the Economics of Entrepreneurship in a neo-Schumpeterian framework, enriched by </a:t>
            </a:r>
            <a:r>
              <a:rPr lang="en-US" altLang="it-IT" sz="2400" b="1" dirty="0">
                <a:latin typeface="Times New Roman" panose="02020603050405020304" pitchFamily="18" charset="0"/>
                <a:cs typeface="Times New Roman" panose="02020603050405020304" pitchFamily="18" charset="0"/>
              </a:rPr>
              <a:t>institutional factors</a:t>
            </a:r>
            <a:r>
              <a:rPr lang="en-US" altLang="it-IT" sz="2400" dirty="0">
                <a:latin typeface="Times New Roman" panose="02020603050405020304" pitchFamily="18" charset="0"/>
                <a:cs typeface="Times New Roman" panose="02020603050405020304" pitchFamily="18" charset="0"/>
              </a:rPr>
              <a:t>.</a:t>
            </a:r>
            <a:endParaRPr lang="it-IT" alt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482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B9674767-6023-8C3B-CC12-BBF095D11C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en-US" sz="34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What do we know now…</a:t>
            </a:r>
            <a:r>
              <a:rPr lang="en-US" sz="3400" b="1" u="sng"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methodologically</a:t>
            </a:r>
            <a:endParaRPr lang="it-IT" altLang="it-IT" sz="3400" u="sng" dirty="0">
              <a:solidFill>
                <a:srgbClr val="C00000"/>
              </a:solidFill>
              <a:latin typeface="Times New Roman" panose="02020603050405020304" pitchFamily="18" charset="0"/>
              <a:cs typeface="Times New Roman" panose="02020603050405020304" pitchFamily="18" charset="0"/>
            </a:endParaRPr>
          </a:p>
        </p:txBody>
      </p:sp>
      <p:sp>
        <p:nvSpPr>
          <p:cNvPr id="4099" name="Rectangle 19">
            <a:extLst>
              <a:ext uri="{FF2B5EF4-FFF2-40B4-BE49-F238E27FC236}">
                <a16:creationId xmlns:a16="http://schemas.microsoft.com/office/drawing/2014/main" id="{38DD09C7-40F8-3149-1DBA-0E58D11CCBBD}"/>
              </a:ext>
            </a:extLst>
          </p:cNvPr>
          <p:cNvSpPr>
            <a:spLocks noGrp="1" noChangeArrowheads="1"/>
          </p:cNvSpPr>
          <p:nvPr>
            <p:ph type="body" idx="1"/>
          </p:nvPr>
        </p:nvSpPr>
        <p:spPr bwMode="auto">
          <a:xfrm>
            <a:off x="1981200" y="1417638"/>
            <a:ext cx="8229600" cy="47476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7000"/>
              </a:lnSpc>
              <a:spcAft>
                <a:spcPts val="800"/>
              </a:spcAft>
            </a:pPr>
            <a:r>
              <a:rPr lang="en-US" altLang="it-IT" sz="2200" dirty="0">
                <a:latin typeface="Times New Roman" panose="02020603050405020304" pitchFamily="18" charset="0"/>
                <a:cs typeface="Times New Roman" panose="02020603050405020304" pitchFamily="18" charset="0"/>
              </a:rPr>
              <a:t>In the context of quantitative research on innovation, we have initiated the utilization of </a:t>
            </a:r>
            <a:r>
              <a:rPr lang="en-US" altLang="it-IT" sz="2200" i="1" dirty="0">
                <a:latin typeface="Times New Roman" panose="02020603050405020304" pitchFamily="18" charset="0"/>
                <a:cs typeface="Times New Roman" panose="02020603050405020304" pitchFamily="18" charset="0"/>
              </a:rPr>
              <a:t>text mining techniques</a:t>
            </a:r>
            <a:r>
              <a:rPr lang="en-US" altLang="it-IT" sz="2200" dirty="0">
                <a:latin typeface="Times New Roman" panose="02020603050405020304" pitchFamily="18" charset="0"/>
                <a:cs typeface="Times New Roman" panose="02020603050405020304" pitchFamily="18" charset="0"/>
              </a:rPr>
              <a:t> to extract essential information from patent files. This allows us to pinpoint instances where patents with different CPC (Cooperative Patent Classification) codes are converging or intersecting in the technological space:</a:t>
            </a:r>
          </a:p>
          <a:p>
            <a:pPr lvl="1" algn="just">
              <a:lnSpc>
                <a:spcPct val="107000"/>
              </a:lnSpc>
              <a:spcAft>
                <a:spcPts val="800"/>
              </a:spcAft>
            </a:pPr>
            <a:r>
              <a:rPr lang="en-US" altLang="it-IT" sz="2000" dirty="0">
                <a:latin typeface="Times New Roman" panose="02020603050405020304" pitchFamily="18" charset="0"/>
                <a:cs typeface="Times New Roman" panose="02020603050405020304" pitchFamily="18" charset="0"/>
              </a:rPr>
              <a:t>Facilitating our understanding of the real contribution of innovative entrepreneurship to major technological breakthroughs.</a:t>
            </a:r>
          </a:p>
          <a:p>
            <a:pPr marL="0" indent="0" algn="ctr">
              <a:lnSpc>
                <a:spcPct val="107000"/>
              </a:lnSpc>
              <a:spcAft>
                <a:spcPts val="800"/>
              </a:spcAft>
              <a:buNone/>
            </a:pPr>
            <a:r>
              <a:rPr lang="en-US" altLang="it-IT" sz="2200" dirty="0">
                <a:latin typeface="Times New Roman" panose="02020603050405020304" pitchFamily="18" charset="0"/>
                <a:cs typeface="Times New Roman" panose="02020603050405020304" pitchFamily="18" charset="0"/>
              </a:rPr>
              <a:t>***</a:t>
            </a:r>
          </a:p>
          <a:p>
            <a:pPr algn="just">
              <a:lnSpc>
                <a:spcPct val="107000"/>
              </a:lnSpc>
              <a:spcAft>
                <a:spcPts val="800"/>
              </a:spcAft>
            </a:pPr>
            <a:r>
              <a:rPr lang="en-US" altLang="it-IT" sz="2200" dirty="0">
                <a:latin typeface="Times New Roman" panose="02020603050405020304" pitchFamily="18" charset="0"/>
                <a:cs typeface="Times New Roman" panose="02020603050405020304" pitchFamily="18" charset="0"/>
              </a:rPr>
              <a:t>In summary, the last two decades of research on innovation and industry dynamics can be encapsulated in one keyword: </a:t>
            </a:r>
            <a:r>
              <a:rPr lang="en-US" altLang="it-IT" sz="2200" b="1" dirty="0">
                <a:latin typeface="Times New Roman" panose="02020603050405020304" pitchFamily="18" charset="0"/>
                <a:cs typeface="Times New Roman" panose="02020603050405020304" pitchFamily="18" charset="0"/>
              </a:rPr>
              <a:t>convergence</a:t>
            </a:r>
            <a:r>
              <a:rPr lang="en-US" altLang="it-IT" sz="2200" dirty="0">
                <a:latin typeface="Times New Roman" panose="02020603050405020304" pitchFamily="18" charset="0"/>
                <a:cs typeface="Times New Roman" panose="02020603050405020304" pitchFamily="18" charset="0"/>
              </a:rPr>
              <a:t>.</a:t>
            </a:r>
            <a:endParaRPr lang="it-IT" altLang="it-IT"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3528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33A37F9-D945-485D-FD53-020B77C6F0CA}"/>
              </a:ext>
            </a:extLst>
          </p:cNvPr>
          <p:cNvSpPr>
            <a:spLocks noGrp="1"/>
          </p:cNvSpPr>
          <p:nvPr>
            <p:ph type="title"/>
          </p:nvPr>
        </p:nvSpPr>
        <p:spPr/>
        <p:txBody>
          <a:bodyPr/>
          <a:lstStyle/>
          <a:p>
            <a:r>
              <a:rPr lang="en-GB" sz="3600" b="1" dirty="0">
                <a:solidFill>
                  <a:srgbClr val="C00000"/>
                </a:solidFill>
                <a:latin typeface="Times New Roman" panose="02020603050405020304" pitchFamily="18" charset="0"/>
                <a:cs typeface="Times New Roman" panose="02020603050405020304" pitchFamily="18" charset="0"/>
              </a:rPr>
              <a:t>Orietta</a:t>
            </a:r>
            <a:r>
              <a:rPr lang="en-GB" dirty="0"/>
              <a:t> </a:t>
            </a:r>
            <a:r>
              <a:rPr lang="en-GB" sz="3600" b="1" dirty="0" err="1">
                <a:solidFill>
                  <a:srgbClr val="C00000"/>
                </a:solidFill>
                <a:latin typeface="Times New Roman" panose="02020603050405020304" pitchFamily="18" charset="0"/>
                <a:cs typeface="Times New Roman" panose="02020603050405020304" pitchFamily="18" charset="0"/>
              </a:rPr>
              <a:t>Marsili</a:t>
            </a:r>
            <a:endParaRPr lang="en-GB"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120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gazine cover with a circular design&#10;&#10;Description automatically generated">
            <a:extLst>
              <a:ext uri="{FF2B5EF4-FFF2-40B4-BE49-F238E27FC236}">
                <a16:creationId xmlns:a16="http://schemas.microsoft.com/office/drawing/2014/main" id="{BA8E2E55-BE83-F0DE-2BAD-B6AA80DA699B}"/>
              </a:ext>
            </a:extLst>
          </p:cNvPr>
          <p:cNvPicPr>
            <a:picLocks noChangeAspect="1"/>
          </p:cNvPicPr>
          <p:nvPr/>
        </p:nvPicPr>
        <p:blipFill>
          <a:blip r:embed="rId3"/>
          <a:stretch>
            <a:fillRect/>
          </a:stretch>
        </p:blipFill>
        <p:spPr>
          <a:xfrm>
            <a:off x="1191267" y="369000"/>
            <a:ext cx="4765441" cy="6120000"/>
          </a:xfrm>
          <a:prstGeom prst="rect">
            <a:avLst/>
          </a:prstGeom>
        </p:spPr>
      </p:pic>
      <p:pic>
        <p:nvPicPr>
          <p:cNvPr id="7" name="Picture 6" descr="A person pushing a wall of black lines&#10;&#10;Description automatically generated">
            <a:extLst>
              <a:ext uri="{FF2B5EF4-FFF2-40B4-BE49-F238E27FC236}">
                <a16:creationId xmlns:a16="http://schemas.microsoft.com/office/drawing/2014/main" id="{777E3B04-4DBE-CE68-3956-8C87DCB3E852}"/>
              </a:ext>
            </a:extLst>
          </p:cNvPr>
          <p:cNvPicPr>
            <a:picLocks noChangeAspect="1"/>
          </p:cNvPicPr>
          <p:nvPr/>
        </p:nvPicPr>
        <p:blipFill>
          <a:blip r:embed="rId4"/>
          <a:stretch>
            <a:fillRect/>
          </a:stretch>
        </p:blipFill>
        <p:spPr>
          <a:xfrm>
            <a:off x="6446314" y="369000"/>
            <a:ext cx="4554419" cy="6120000"/>
          </a:xfrm>
          <a:prstGeom prst="rect">
            <a:avLst/>
          </a:prstGeom>
          <a:ln>
            <a:solidFill>
              <a:schemeClr val="bg1">
                <a:lumMod val="65000"/>
              </a:schemeClr>
            </a:solidFill>
          </a:ln>
          <a:effectLst/>
        </p:spPr>
      </p:pic>
    </p:spTree>
    <p:extLst>
      <p:ext uri="{BB962C8B-B14F-4D97-AF65-F5344CB8AC3E}">
        <p14:creationId xmlns:p14="http://schemas.microsoft.com/office/powerpoint/2010/main" val="4143757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3715</TotalTime>
  <Words>2283</Words>
  <Application>Microsoft Macintosh PowerPoint</Application>
  <PresentationFormat>Widescreen</PresentationFormat>
  <Paragraphs>205</Paragraphs>
  <Slides>45</Slides>
  <Notes>17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45</vt:i4>
      </vt:variant>
    </vt:vector>
  </HeadingPairs>
  <TitlesOfParts>
    <vt:vector size="52" baseType="lpstr">
      <vt:lpstr>Arial</vt:lpstr>
      <vt:lpstr>Calibri</vt:lpstr>
      <vt:lpstr>Calibri Light</vt:lpstr>
      <vt:lpstr>Helvetica</vt:lpstr>
      <vt:lpstr>Times New Roman</vt:lpstr>
      <vt:lpstr>Wingdings</vt:lpstr>
      <vt:lpstr>Office Theme</vt:lpstr>
      <vt:lpstr>Economics of Innovation Conference  Round Table on «Innovation and Industrial Dynamics» Milano, 13 September 2023 </vt:lpstr>
      <vt:lpstr>Question 1</vt:lpstr>
      <vt:lpstr>Enrico Santarelli</vt:lpstr>
      <vt:lpstr>Round Table on «Innovation and Industrial Dynamics» </vt:lpstr>
      <vt:lpstr>What do we know now…</vt:lpstr>
      <vt:lpstr>What do we know now…conceptually</vt:lpstr>
      <vt:lpstr>What do we know now…methodologically</vt:lpstr>
      <vt:lpstr>Orietta Marsili</vt:lpstr>
      <vt:lpstr>Presentazione standard di PowerPoint</vt:lpstr>
      <vt:lpstr>Presentazione standard di PowerPoint</vt:lpstr>
      <vt:lpstr>Alex Coad</vt:lpstr>
      <vt:lpstr>Presentazione standard di PowerPoint</vt:lpstr>
      <vt:lpstr>INNOVATION &amp; INDUSTRIAL DYNAMICS:  Which are the main gaps/shortcomings within our research community (self-criticism)</vt:lpstr>
      <vt:lpstr>Rui Baptista</vt:lpstr>
      <vt:lpstr>What do we know now about Innovation and Industrial Dynamics that we didn't know 20 years ago? </vt:lpstr>
      <vt:lpstr>Question 2</vt:lpstr>
      <vt:lpstr>Rui Baptista</vt:lpstr>
      <vt:lpstr>What Is the relationship between Innovation &amp; Industrial Dynamics, Mainstream Economics, and Evolutionary Economics?</vt:lpstr>
      <vt:lpstr>Alex Coad</vt:lpstr>
      <vt:lpstr>INNOVATION &amp; INDUSTRIAL DYNAMICS:  What is the relationship between our research community and mainstream economics?</vt:lpstr>
      <vt:lpstr>INNOVATION &amp; INDUSTRIAL DYNAMICS:  What is the relationship between our research community and evolutionary economics?</vt:lpstr>
      <vt:lpstr>Orietta Marsili</vt:lpstr>
      <vt:lpstr>Presentazione standard di PowerPoint</vt:lpstr>
      <vt:lpstr>Presentazione standard di PowerPoint</vt:lpstr>
      <vt:lpstr>Presentazione standard di PowerPoint</vt:lpstr>
      <vt:lpstr>Presentazione standard di PowerPoint</vt:lpstr>
      <vt:lpstr>Presentazione standard di PowerPoint</vt:lpstr>
      <vt:lpstr>Enrico Santarelli</vt:lpstr>
      <vt:lpstr>Round Table on «Innovation and Industrial Dynamics» </vt:lpstr>
      <vt:lpstr>What is the relationship…conceptually</vt:lpstr>
      <vt:lpstr>What is the relationship…methodologically</vt:lpstr>
      <vt:lpstr>Question 3</vt:lpstr>
      <vt:lpstr>Enrico Santarelli</vt:lpstr>
      <vt:lpstr>Round Table on «Innovation and Industrial Dynamics» </vt:lpstr>
      <vt:lpstr>Which are the most promising avenues…</vt:lpstr>
      <vt:lpstr>Which are the most promising avenues…</vt:lpstr>
      <vt:lpstr>Which are the most promising avenues…</vt:lpstr>
      <vt:lpstr>Orietta Marsili</vt:lpstr>
      <vt:lpstr>Presentazione standard di PowerPoint</vt:lpstr>
      <vt:lpstr>Alex Coad</vt:lpstr>
      <vt:lpstr>INNOVATION &amp; INDUSTRIAL DYNAMICS:  Which are the most promising avenues for future research?</vt:lpstr>
      <vt:lpstr>Rui Baptista</vt:lpstr>
      <vt:lpstr>Which are the most promising avenues for future research? Challenges raised by new digital technologies</vt:lpstr>
      <vt:lpstr>Entrepreneurial Ecosystems (EE) and Industry Dynamics</vt:lpstr>
      <vt:lpstr>EE Evolution and Digital 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Orietta Marsili</dc:creator>
  <cp:lastModifiedBy>Elena Cefis</cp:lastModifiedBy>
  <cp:revision>18</cp:revision>
  <dcterms:created xsi:type="dcterms:W3CDTF">2023-09-09T09:07:00Z</dcterms:created>
  <dcterms:modified xsi:type="dcterms:W3CDTF">2023-09-18T11:25:58Z</dcterms:modified>
</cp:coreProperties>
</file>