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1"/>
  </p:notesMasterIdLst>
  <p:handoutMasterIdLst>
    <p:handoutMasterId r:id="rId12"/>
  </p:handoutMasterIdLst>
  <p:sldIdLst>
    <p:sldId id="1225" r:id="rId5"/>
    <p:sldId id="1232" r:id="rId6"/>
    <p:sldId id="1236" r:id="rId7"/>
    <p:sldId id="1231" r:id="rId8"/>
    <p:sldId id="1233" r:id="rId9"/>
    <p:sldId id="1235" r:id="rId10"/>
  </p:sldIdLst>
  <p:sldSz cx="9144000" cy="5715000" type="screen16x10"/>
  <p:notesSz cx="9144000" cy="6858000"/>
  <p:defaultTextStyle>
    <a:defPPr>
      <a:defRPr lang="en-US"/>
    </a:defPPr>
    <a:lvl1pPr marL="0" algn="l" defTabSz="713145" rtl="0" eaLnBrk="1" latinLnBrk="0" hangingPunct="1">
      <a:defRPr sz="1404" kern="1200">
        <a:solidFill>
          <a:schemeClr val="tx1"/>
        </a:solidFill>
        <a:latin typeface="+mn-lt"/>
        <a:ea typeface="+mn-ea"/>
        <a:cs typeface="+mn-cs"/>
      </a:defRPr>
    </a:lvl1pPr>
    <a:lvl2pPr marL="356574" algn="l" defTabSz="713145" rtl="0" eaLnBrk="1" latinLnBrk="0" hangingPunct="1">
      <a:defRPr sz="1404" kern="1200">
        <a:solidFill>
          <a:schemeClr val="tx1"/>
        </a:solidFill>
        <a:latin typeface="+mn-lt"/>
        <a:ea typeface="+mn-ea"/>
        <a:cs typeface="+mn-cs"/>
      </a:defRPr>
    </a:lvl2pPr>
    <a:lvl3pPr marL="713145" algn="l" defTabSz="713145" rtl="0" eaLnBrk="1" latinLnBrk="0" hangingPunct="1">
      <a:defRPr sz="1404" kern="1200">
        <a:solidFill>
          <a:schemeClr val="tx1"/>
        </a:solidFill>
        <a:latin typeface="+mn-lt"/>
        <a:ea typeface="+mn-ea"/>
        <a:cs typeface="+mn-cs"/>
      </a:defRPr>
    </a:lvl3pPr>
    <a:lvl4pPr marL="1069719" algn="l" defTabSz="713145" rtl="0" eaLnBrk="1" latinLnBrk="0" hangingPunct="1">
      <a:defRPr sz="1404" kern="1200">
        <a:solidFill>
          <a:schemeClr val="tx1"/>
        </a:solidFill>
        <a:latin typeface="+mn-lt"/>
        <a:ea typeface="+mn-ea"/>
        <a:cs typeface="+mn-cs"/>
      </a:defRPr>
    </a:lvl4pPr>
    <a:lvl5pPr marL="1426293" algn="l" defTabSz="713145" rtl="0" eaLnBrk="1" latinLnBrk="0" hangingPunct="1">
      <a:defRPr sz="1404" kern="1200">
        <a:solidFill>
          <a:schemeClr val="tx1"/>
        </a:solidFill>
        <a:latin typeface="+mn-lt"/>
        <a:ea typeface="+mn-ea"/>
        <a:cs typeface="+mn-cs"/>
      </a:defRPr>
    </a:lvl5pPr>
    <a:lvl6pPr marL="1782867" algn="l" defTabSz="713145" rtl="0" eaLnBrk="1" latinLnBrk="0" hangingPunct="1">
      <a:defRPr sz="1404" kern="1200">
        <a:solidFill>
          <a:schemeClr val="tx1"/>
        </a:solidFill>
        <a:latin typeface="+mn-lt"/>
        <a:ea typeface="+mn-ea"/>
        <a:cs typeface="+mn-cs"/>
      </a:defRPr>
    </a:lvl6pPr>
    <a:lvl7pPr marL="2139439" algn="l" defTabSz="713145" rtl="0" eaLnBrk="1" latinLnBrk="0" hangingPunct="1">
      <a:defRPr sz="1404" kern="1200">
        <a:solidFill>
          <a:schemeClr val="tx1"/>
        </a:solidFill>
        <a:latin typeface="+mn-lt"/>
        <a:ea typeface="+mn-ea"/>
        <a:cs typeface="+mn-cs"/>
      </a:defRPr>
    </a:lvl7pPr>
    <a:lvl8pPr marL="2496012" algn="l" defTabSz="713145" rtl="0" eaLnBrk="1" latinLnBrk="0" hangingPunct="1">
      <a:defRPr sz="1404" kern="1200">
        <a:solidFill>
          <a:schemeClr val="tx1"/>
        </a:solidFill>
        <a:latin typeface="+mn-lt"/>
        <a:ea typeface="+mn-ea"/>
        <a:cs typeface="+mn-cs"/>
      </a:defRPr>
    </a:lvl8pPr>
    <a:lvl9pPr marL="2852586" algn="l" defTabSz="713145"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06" autoAdjust="0"/>
    <p:restoredTop sz="80837" autoAdjust="0"/>
  </p:normalViewPr>
  <p:slideViewPr>
    <p:cSldViewPr snapToGrid="0">
      <p:cViewPr varScale="1">
        <p:scale>
          <a:sx n="61" d="100"/>
          <a:sy n="61" d="100"/>
        </p:scale>
        <p:origin x="784" y="2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30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FAA4E39-387D-2544-B9E3-D2EB10FAC2C3}" type="datetimeFigureOut">
              <a:rPr lang="en-US" smtClean="0"/>
              <a:pPr/>
              <a:t>9/20/2023</a:t>
            </a:fld>
            <a:endParaRPr lang="en-US"/>
          </a:p>
        </p:txBody>
      </p:sp>
      <p:sp>
        <p:nvSpPr>
          <p:cNvPr id="4" name="Slide Image Placeholder 3"/>
          <p:cNvSpPr>
            <a:spLocks noGrp="1" noRot="1" noChangeAspect="1"/>
          </p:cNvSpPr>
          <p:nvPr>
            <p:ph type="sldImg" idx="2"/>
          </p:nvPr>
        </p:nvSpPr>
        <p:spPr>
          <a:xfrm>
            <a:off x="2720975" y="857250"/>
            <a:ext cx="37020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54A1FA0-0373-9A4A-B075-4C168D43B7EE}" type="slidenum">
              <a:rPr lang="en-US" smtClean="0"/>
              <a:pPr/>
              <a:t>‹N›</a:t>
            </a:fld>
            <a:endParaRPr lang="en-US"/>
          </a:p>
        </p:txBody>
      </p:sp>
    </p:spTree>
    <p:extLst>
      <p:ext uri="{BB962C8B-B14F-4D97-AF65-F5344CB8AC3E}">
        <p14:creationId xmlns:p14="http://schemas.microsoft.com/office/powerpoint/2010/main" val="4460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4A1FA0-0373-9A4A-B075-4C168D43B7EE}" type="slidenum">
              <a:rPr lang="en-US" smtClean="0"/>
              <a:pPr/>
              <a:t>1</a:t>
            </a:fld>
            <a:endParaRPr lang="en-US"/>
          </a:p>
        </p:txBody>
      </p:sp>
    </p:spTree>
    <p:extLst>
      <p:ext uri="{BB962C8B-B14F-4D97-AF65-F5344CB8AC3E}">
        <p14:creationId xmlns:p14="http://schemas.microsoft.com/office/powerpoint/2010/main" val="16930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D42"/>
                </a:solidFill>
                <a:effectLst/>
                <a:latin typeface="Poppins" panose="00000500000000000000" pitchFamily="2" charset="0"/>
              </a:rPr>
              <a:t>Industry 4 transition to digitization and automation</a:t>
            </a:r>
          </a:p>
          <a:p>
            <a:endParaRPr lang="en-GB" b="1" i="0" dirty="0">
              <a:solidFill>
                <a:srgbClr val="121D42"/>
              </a:solidFill>
              <a:effectLst/>
              <a:latin typeface="Poppins" panose="00000500000000000000" pitchFamily="2" charset="0"/>
            </a:endParaRPr>
          </a:p>
          <a:p>
            <a:r>
              <a:rPr lang="en-GB" b="1" i="0" dirty="0">
                <a:solidFill>
                  <a:srgbClr val="121D42"/>
                </a:solidFill>
                <a:effectLst/>
                <a:latin typeface="Poppins" panose="00000500000000000000" pitchFamily="2" charset="0"/>
              </a:rPr>
              <a:t>Services to society</a:t>
            </a:r>
          </a:p>
          <a:p>
            <a:endParaRPr lang="en-GB" b="1" dirty="0"/>
          </a:p>
        </p:txBody>
      </p:sp>
      <p:sp>
        <p:nvSpPr>
          <p:cNvPr id="4" name="Slide Number Placeholder 3"/>
          <p:cNvSpPr>
            <a:spLocks noGrp="1"/>
          </p:cNvSpPr>
          <p:nvPr>
            <p:ph type="sldNum" sz="quarter" idx="5"/>
          </p:nvPr>
        </p:nvSpPr>
        <p:spPr/>
        <p:txBody>
          <a:bodyPr/>
          <a:lstStyle/>
          <a:p>
            <a:fld id="{554A1FA0-0373-9A4A-B075-4C168D43B7EE}" type="slidenum">
              <a:rPr lang="en-US" smtClean="0"/>
              <a:pPr/>
              <a:t>2</a:t>
            </a:fld>
            <a:endParaRPr lang="en-US"/>
          </a:p>
        </p:txBody>
      </p:sp>
    </p:spTree>
    <p:extLst>
      <p:ext uri="{BB962C8B-B14F-4D97-AF65-F5344CB8AC3E}">
        <p14:creationId xmlns:p14="http://schemas.microsoft.com/office/powerpoint/2010/main" val="170476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121D42"/>
                </a:solidFill>
                <a:effectLst/>
                <a:latin typeface="Poppins" panose="00000500000000000000" pitchFamily="2" charset="0"/>
              </a:rPr>
              <a:t>Tennessee study</a:t>
            </a:r>
          </a:p>
          <a:p>
            <a:pPr algn="l"/>
            <a:r>
              <a:rPr lang="en-GB" b="0" i="0" dirty="0">
                <a:solidFill>
                  <a:srgbClr val="383838"/>
                </a:solidFill>
                <a:effectLst/>
                <a:latin typeface="Lato" panose="020F0502020204030203" pitchFamily="34" charset="0"/>
              </a:rPr>
              <a:t>Societal </a:t>
            </a:r>
          </a:p>
          <a:p>
            <a:pPr algn="l"/>
            <a:r>
              <a:rPr lang="en-GB" b="0" i="0" dirty="0">
                <a:solidFill>
                  <a:srgbClr val="383838"/>
                </a:solidFill>
                <a:effectLst/>
                <a:latin typeface="Lato" panose="020F0502020204030203" pitchFamily="34" charset="0"/>
              </a:rPr>
              <a:t>The EC’s Human Capital &amp; Employment Unit (JRC-B4), the Directorate for Growth and Innovation</a:t>
            </a:r>
          </a:p>
          <a:p>
            <a:pPr algn="l"/>
            <a:r>
              <a:rPr lang="en-GB" b="1" i="0" dirty="0">
                <a:solidFill>
                  <a:srgbClr val="383838"/>
                </a:solidFill>
                <a:effectLst/>
                <a:latin typeface="Lato" panose="020F0502020204030203" pitchFamily="34" charset="0"/>
              </a:rPr>
              <a:t> Algorithmic Management and Platform Work (</a:t>
            </a:r>
            <a:r>
              <a:rPr lang="en-GB" b="1" i="0" dirty="0" err="1">
                <a:solidFill>
                  <a:srgbClr val="383838"/>
                </a:solidFill>
                <a:effectLst/>
                <a:latin typeface="Lato" panose="020F0502020204030203" pitchFamily="34" charset="0"/>
              </a:rPr>
              <a:t>AMPWork</a:t>
            </a:r>
            <a:r>
              <a:rPr lang="en-GB" b="1" i="0" dirty="0">
                <a:solidFill>
                  <a:srgbClr val="383838"/>
                </a:solidFill>
                <a:effectLst/>
                <a:latin typeface="Lato" panose="020F0502020204030203" pitchFamily="34" charset="0"/>
              </a:rPr>
              <a:t>) survey.</a:t>
            </a:r>
          </a:p>
          <a:p>
            <a:pPr algn="l"/>
            <a:r>
              <a:rPr lang="en-GB" b="1" i="0" dirty="0">
                <a:solidFill>
                  <a:srgbClr val="383838"/>
                </a:solidFill>
                <a:effectLst/>
                <a:latin typeface="Lato" panose="020F0502020204030203" pitchFamily="34" charset="0"/>
              </a:rPr>
              <a:t>2017 PILOT-</a:t>
            </a:r>
            <a:r>
              <a:rPr lang="en-GB" b="0" i="0" dirty="0">
                <a:solidFill>
                  <a:srgbClr val="383838"/>
                </a:solidFill>
                <a:effectLst/>
                <a:latin typeface="Lato" panose="020F0502020204030203" pitchFamily="34" charset="0"/>
              </a:rPr>
              <a:t> online panel survey on digital labour platforms (COLLEEM) to analyse the impact of digital labour platforms on employment, in terms of their </a:t>
            </a:r>
            <a:r>
              <a:rPr lang="en-GB" b="1" i="0" dirty="0">
                <a:solidFill>
                  <a:srgbClr val="383838"/>
                </a:solidFill>
                <a:effectLst/>
                <a:latin typeface="Lato" panose="020F0502020204030203" pitchFamily="34" charset="0"/>
              </a:rPr>
              <a:t>size</a:t>
            </a:r>
            <a:r>
              <a:rPr lang="en-GB" b="0" i="0" dirty="0">
                <a:solidFill>
                  <a:srgbClr val="383838"/>
                </a:solidFill>
                <a:effectLst/>
                <a:latin typeface="Lato" panose="020F0502020204030203" pitchFamily="34" charset="0"/>
              </a:rPr>
              <a:t> ,</a:t>
            </a:r>
            <a:r>
              <a:rPr lang="en-GB" b="1" i="0" dirty="0">
                <a:solidFill>
                  <a:srgbClr val="383838"/>
                </a:solidFill>
                <a:effectLst/>
                <a:latin typeface="Lato" panose="020F0502020204030203" pitchFamily="34" charset="0"/>
              </a:rPr>
              <a:t>number of providers</a:t>
            </a:r>
            <a:r>
              <a:rPr lang="en-GB" b="0" i="0" dirty="0">
                <a:solidFill>
                  <a:srgbClr val="383838"/>
                </a:solidFill>
                <a:effectLst/>
                <a:latin typeface="Lato" panose="020F0502020204030203" pitchFamily="34" charset="0"/>
              </a:rPr>
              <a:t>, </a:t>
            </a:r>
            <a:r>
              <a:rPr lang="en-GB" b="1" i="0" dirty="0">
                <a:solidFill>
                  <a:srgbClr val="383838"/>
                </a:solidFill>
                <a:effectLst/>
                <a:latin typeface="Lato" panose="020F0502020204030203" pitchFamily="34" charset="0"/>
              </a:rPr>
              <a:t>working conditions</a:t>
            </a:r>
            <a:r>
              <a:rPr lang="en-GB" b="0" i="0" dirty="0">
                <a:solidFill>
                  <a:srgbClr val="383838"/>
                </a:solidFill>
                <a:effectLst/>
                <a:latin typeface="Lato" panose="020F0502020204030203" pitchFamily="34" charset="0"/>
              </a:rPr>
              <a:t>,</a:t>
            </a:r>
            <a:r>
              <a:rPr lang="en-GB" b="1" i="0" dirty="0">
                <a:solidFill>
                  <a:srgbClr val="383838"/>
                </a:solidFill>
                <a:effectLst/>
                <a:latin typeface="Lato" panose="020F0502020204030203" pitchFamily="34" charset="0"/>
              </a:rPr>
              <a:t> </a:t>
            </a:r>
            <a:r>
              <a:rPr lang="en-GB" b="1" i="0" dirty="0" err="1">
                <a:solidFill>
                  <a:srgbClr val="383838"/>
                </a:solidFill>
                <a:effectLst/>
                <a:latin typeface="Lato" panose="020F0502020204030203" pitchFamily="34" charset="0"/>
              </a:rPr>
              <a:t>remumeration</a:t>
            </a:r>
            <a:r>
              <a:rPr lang="en-GB" b="0" i="0" dirty="0">
                <a:solidFill>
                  <a:srgbClr val="383838"/>
                </a:solidFill>
                <a:effectLst/>
                <a:latin typeface="Lato" panose="020F0502020204030203" pitchFamily="34" charset="0"/>
              </a:rPr>
              <a:t>, and the profiles and characteristics of the </a:t>
            </a:r>
            <a:r>
              <a:rPr lang="en-GB" b="1" i="0" dirty="0">
                <a:solidFill>
                  <a:srgbClr val="383838"/>
                </a:solidFill>
                <a:effectLst/>
                <a:latin typeface="Lato" panose="020F0502020204030203" pitchFamily="34" charset="0"/>
              </a:rPr>
              <a:t>service-providers </a:t>
            </a:r>
            <a:r>
              <a:rPr lang="en-GB" b="0" i="0" dirty="0">
                <a:solidFill>
                  <a:srgbClr val="383838"/>
                </a:solidFill>
                <a:effectLst/>
                <a:latin typeface="Lato" panose="020F0502020204030203" pitchFamily="34" charset="0"/>
              </a:rPr>
              <a:t> (32,389 responses from 14 EU Member States). </a:t>
            </a:r>
          </a:p>
          <a:p>
            <a:pPr algn="l"/>
            <a:r>
              <a:rPr lang="en-GB" b="1" i="0" dirty="0">
                <a:solidFill>
                  <a:srgbClr val="383838"/>
                </a:solidFill>
                <a:effectLst/>
                <a:latin typeface="Lato" panose="020F0502020204030203" pitchFamily="34" charset="0"/>
              </a:rPr>
              <a:t>2018, COLLEEM </a:t>
            </a:r>
            <a:r>
              <a:rPr lang="en-GB" b="0" i="0" dirty="0">
                <a:solidFill>
                  <a:srgbClr val="383838"/>
                </a:solidFill>
                <a:effectLst/>
                <a:latin typeface="Lato" panose="020F0502020204030203" pitchFamily="34" charset="0"/>
              </a:rPr>
              <a:t>II included a booster sample of 856 and types of </a:t>
            </a:r>
            <a:r>
              <a:rPr lang="en-GB" b="1" i="0" dirty="0">
                <a:solidFill>
                  <a:srgbClr val="383838"/>
                </a:solidFill>
                <a:effectLst/>
                <a:latin typeface="Lato" panose="020F0502020204030203" pitchFamily="34" charset="0"/>
              </a:rPr>
              <a:t>tasks performed</a:t>
            </a:r>
            <a:r>
              <a:rPr lang="en-GB" b="0" i="0" dirty="0">
                <a:solidFill>
                  <a:srgbClr val="383838"/>
                </a:solidFill>
                <a:effectLst/>
                <a:latin typeface="Lato" panose="020F0502020204030203" pitchFamily="34" charset="0"/>
              </a:rPr>
              <a:t>. </a:t>
            </a:r>
          </a:p>
          <a:p>
            <a:pPr algn="l"/>
            <a:r>
              <a:rPr lang="en-GB" b="1" i="0" dirty="0">
                <a:solidFill>
                  <a:srgbClr val="383838"/>
                </a:solidFill>
                <a:effectLst/>
                <a:latin typeface="Lato" panose="020F0502020204030203" pitchFamily="34" charset="0"/>
              </a:rPr>
              <a:t>2022</a:t>
            </a:r>
            <a:r>
              <a:rPr lang="en-GB" b="0" i="0" dirty="0">
                <a:solidFill>
                  <a:srgbClr val="383838"/>
                </a:solidFill>
                <a:effectLst/>
                <a:latin typeface="Lato" panose="020F0502020204030203" pitchFamily="34" charset="0"/>
              </a:rPr>
              <a:t> sources of income and remuneration, and their working conditions. In addition, the third wave aims also to measure the use of digital platform tools for purposes of work organisation in the </a:t>
            </a:r>
            <a:r>
              <a:rPr lang="en-GB" b="1" i="0" dirty="0">
                <a:solidFill>
                  <a:srgbClr val="383838"/>
                </a:solidFill>
                <a:effectLst/>
                <a:latin typeface="Lato" panose="020F0502020204030203" pitchFamily="34" charset="0"/>
              </a:rPr>
              <a:t>regular economy,</a:t>
            </a:r>
            <a:r>
              <a:rPr lang="en-GB" b="0" i="0" dirty="0">
                <a:solidFill>
                  <a:srgbClr val="383838"/>
                </a:solidFill>
                <a:effectLst/>
                <a:latin typeface="Lato" panose="020F0502020204030203" pitchFamily="34" charset="0"/>
              </a:rPr>
              <a:t> and its implications for working conditions for the general workforce. </a:t>
            </a:r>
          </a:p>
        </p:txBody>
      </p:sp>
      <p:sp>
        <p:nvSpPr>
          <p:cNvPr id="4" name="Slide Number Placeholder 3"/>
          <p:cNvSpPr>
            <a:spLocks noGrp="1"/>
          </p:cNvSpPr>
          <p:nvPr>
            <p:ph type="sldNum" sz="quarter" idx="5"/>
          </p:nvPr>
        </p:nvSpPr>
        <p:spPr/>
        <p:txBody>
          <a:bodyPr/>
          <a:lstStyle/>
          <a:p>
            <a:fld id="{554A1FA0-0373-9A4A-B075-4C168D43B7EE}" type="slidenum">
              <a:rPr lang="en-US" smtClean="0"/>
              <a:pPr/>
              <a:t>3</a:t>
            </a:fld>
            <a:endParaRPr lang="en-US"/>
          </a:p>
        </p:txBody>
      </p:sp>
    </p:spTree>
    <p:extLst>
      <p:ext uri="{BB962C8B-B14F-4D97-AF65-F5344CB8AC3E}">
        <p14:creationId xmlns:p14="http://schemas.microsoft.com/office/powerpoint/2010/main" val="228324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Calibri" panose="020F0502020204030204" pitchFamily="34" charset="0"/>
                <a:ea typeface="Calibri" panose="020F0502020204030204" pitchFamily="34" charset="0"/>
              </a:rPr>
              <a:t>1. From</a:t>
            </a:r>
            <a:r>
              <a:rPr lang="en-GB" sz="1200" i="1" dirty="0">
                <a:solidFill>
                  <a:srgbClr val="000000"/>
                </a:solidFill>
                <a:effectLst/>
                <a:latin typeface="Calibri" panose="020F0502020204030204" pitchFamily="34" charset="0"/>
                <a:ea typeface="Calibri" panose="020F0502020204030204" pitchFamily="34" charset="0"/>
              </a:rPr>
              <a:t> invention stage (few years ago, ENERGY tech dominance wasn’t clear e.g. </a:t>
            </a:r>
            <a:r>
              <a:rPr lang="en-GB" sz="1200" i="1" dirty="0" err="1">
                <a:solidFill>
                  <a:srgbClr val="000000"/>
                </a:solidFill>
                <a:effectLst/>
                <a:latin typeface="Calibri" panose="020F0502020204030204" pitchFamily="34" charset="0"/>
                <a:ea typeface="Calibri" panose="020F0502020204030204" pitchFamily="34" charset="0"/>
              </a:rPr>
              <a:t>Recycling&amp;Co</a:t>
            </a:r>
            <a:r>
              <a:rPr lang="en-GB" sz="1200" i="1" dirty="0">
                <a:solidFill>
                  <a:srgbClr val="000000"/>
                </a:solidFill>
                <a:effectLst/>
                <a:latin typeface="Calibri" panose="020F0502020204030204" pitchFamily="34" charset="0"/>
                <a:ea typeface="Calibri" panose="020F0502020204030204" pitchFamily="34" charset="0"/>
              </a:rPr>
              <a:t> – Hydrogen (UK), solar, wind, portable nuclear reactors (US), aviation fuels, fracking, nuclear, </a:t>
            </a:r>
            <a:r>
              <a:rPr lang="en-GB" sz="1200" i="1" dirty="0" err="1">
                <a:solidFill>
                  <a:srgbClr val="000000"/>
                </a:solidFill>
                <a:effectLst/>
                <a:latin typeface="Calibri" panose="020F0502020204030204" pitchFamily="34" charset="0"/>
                <a:ea typeface="Calibri" panose="020F0502020204030204" pitchFamily="34" charset="0"/>
              </a:rPr>
              <a:t>driveless</a:t>
            </a:r>
            <a:r>
              <a:rPr lang="en-GB" sz="1200" i="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r>
              <a:rPr lang="en-GB" sz="1200" i="1" dirty="0">
                <a:solidFill>
                  <a:srgbClr val="000000"/>
                </a:solidFill>
                <a:effectLst/>
                <a:latin typeface="Calibri" panose="020F0502020204030204" pitchFamily="34" charset="0"/>
                <a:ea typeface="Calibri" panose="020F0502020204030204" pitchFamily="34" charset="0"/>
              </a:rPr>
              <a:t> tech trajectories now clearer -decentralisation of energy supply- PROSUMERS) </a:t>
            </a:r>
            <a:r>
              <a:rPr lang="en-GB" sz="1200" b="1" i="1" dirty="0">
                <a:solidFill>
                  <a:srgbClr val="000000"/>
                </a:solidFill>
                <a:effectLst/>
                <a:latin typeface="Calibri" panose="020F0502020204030204" pitchFamily="34" charset="0"/>
                <a:ea typeface="Calibri" panose="020F0502020204030204" pitchFamily="34" charset="0"/>
              </a:rPr>
              <a:t>to</a:t>
            </a:r>
            <a:r>
              <a:rPr lang="en-GB" sz="1200" i="1" dirty="0">
                <a:solidFill>
                  <a:srgbClr val="000000"/>
                </a:solidFill>
                <a:effectLst/>
                <a:latin typeface="Calibri" panose="020F0502020204030204" pitchFamily="34" charset="0"/>
                <a:ea typeface="Calibri" panose="020F0502020204030204" pitchFamily="34" charset="0"/>
              </a:rPr>
              <a:t> adoption stage where innovations and green alternative technologies are being adopted and cheaper thanks to market forces in action ) + role of government</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54A1FA0-0373-9A4A-B075-4C168D43B7EE}" type="slidenum">
              <a:rPr lang="en-US" smtClean="0"/>
              <a:pPr/>
              <a:t>4</a:t>
            </a:fld>
            <a:endParaRPr lang="en-US"/>
          </a:p>
        </p:txBody>
      </p:sp>
    </p:spTree>
    <p:extLst>
      <p:ext uri="{BB962C8B-B14F-4D97-AF65-F5344CB8AC3E}">
        <p14:creationId xmlns:p14="http://schemas.microsoft.com/office/powerpoint/2010/main" val="219628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0"/>
              </a:spcAft>
            </a:pPr>
            <a:r>
              <a:rPr lang="en-GB" sz="1200" i="1" dirty="0">
                <a:solidFill>
                  <a:srgbClr val="000000"/>
                </a:solidFill>
                <a:effectLst/>
                <a:latin typeface="Calibri" panose="020F0502020204030204" pitchFamily="34" charset="0"/>
                <a:ea typeface="Calibri" panose="020F0502020204030204" pitchFamily="34" charset="0"/>
              </a:rPr>
              <a:t>The field does not address economics and economics does not address management issues</a:t>
            </a:r>
          </a:p>
          <a:p>
            <a:pPr algn="just">
              <a:spcAft>
                <a:spcPts val="800"/>
              </a:spcAft>
            </a:pPr>
            <a:r>
              <a:rPr lang="en-GB" sz="1200" i="1" dirty="0">
                <a:solidFill>
                  <a:srgbClr val="000000"/>
                </a:solidFill>
                <a:effectLst/>
                <a:latin typeface="Calibri" panose="020F0502020204030204" pitchFamily="34" charset="0"/>
                <a:ea typeface="Calibri" panose="020F0502020204030204" pitchFamily="34" charset="0"/>
              </a:rPr>
              <a:t>Management, micro-</a:t>
            </a:r>
            <a:r>
              <a:rPr lang="en-GB" sz="1200" i="1" dirty="0">
                <a:solidFill>
                  <a:srgbClr val="000000"/>
                </a:solidFill>
                <a:latin typeface="Calibri" panose="020F0502020204030204" pitchFamily="34" charset="0"/>
                <a:ea typeface="Calibri" panose="020F0502020204030204" pitchFamily="34" charset="0"/>
              </a:rPr>
              <a:t>economics getting closer</a:t>
            </a:r>
          </a:p>
          <a:p>
            <a:pPr algn="just">
              <a:spcAft>
                <a:spcPts val="800"/>
              </a:spcAft>
            </a:pPr>
            <a:r>
              <a:rPr lang="en-GB" sz="1200" i="1" dirty="0">
                <a:solidFill>
                  <a:srgbClr val="000000"/>
                </a:solidFill>
                <a:latin typeface="Calibri" panose="020F0502020204030204" pitchFamily="34" charset="0"/>
                <a:ea typeface="Calibri" panose="020F0502020204030204" pitchFamily="34" charset="0"/>
              </a:rPr>
              <a:t>Management and economics are still to meet</a:t>
            </a:r>
          </a:p>
          <a:p>
            <a:pPr algn="just">
              <a:spcAft>
                <a:spcPts val="800"/>
              </a:spcAft>
            </a:pPr>
            <a:endParaRPr lang="en-GB" sz="1200" i="1" dirty="0">
              <a:solidFill>
                <a:srgbClr val="00000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54A1FA0-0373-9A4A-B075-4C168D43B7EE}" type="slidenum">
              <a:rPr lang="en-US" smtClean="0"/>
              <a:pPr/>
              <a:t>5</a:t>
            </a:fld>
            <a:endParaRPr lang="en-US"/>
          </a:p>
        </p:txBody>
      </p:sp>
    </p:spTree>
    <p:extLst>
      <p:ext uri="{BB962C8B-B14F-4D97-AF65-F5344CB8AC3E}">
        <p14:creationId xmlns:p14="http://schemas.microsoft.com/office/powerpoint/2010/main" val="416371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Black box</a:t>
            </a:r>
            <a:endParaRPr lang="en-GB" dirty="0"/>
          </a:p>
        </p:txBody>
      </p:sp>
      <p:sp>
        <p:nvSpPr>
          <p:cNvPr id="4" name="Slide Number Placeholder 3"/>
          <p:cNvSpPr>
            <a:spLocks noGrp="1"/>
          </p:cNvSpPr>
          <p:nvPr>
            <p:ph type="sldNum" sz="quarter" idx="5"/>
          </p:nvPr>
        </p:nvSpPr>
        <p:spPr/>
        <p:txBody>
          <a:bodyPr/>
          <a:lstStyle/>
          <a:p>
            <a:fld id="{554A1FA0-0373-9A4A-B075-4C168D43B7EE}" type="slidenum">
              <a:rPr lang="en-US" smtClean="0"/>
              <a:pPr/>
              <a:t>6</a:t>
            </a:fld>
            <a:endParaRPr lang="en-US"/>
          </a:p>
        </p:txBody>
      </p:sp>
    </p:spTree>
    <p:extLst>
      <p:ext uri="{BB962C8B-B14F-4D97-AF65-F5344CB8AC3E}">
        <p14:creationId xmlns:p14="http://schemas.microsoft.com/office/powerpoint/2010/main" val="101978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57346" y="4235717"/>
            <a:ext cx="456184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5"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6"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8"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3" orient="horz" pos="2208" userDrawn="1">
          <p15:clr>
            <a:srgbClr val="FBAE40"/>
          </p15:clr>
        </p15:guide>
        <p15:guide id="4" pos="54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4"/>
            <a:ext cx="7886700" cy="2377281"/>
          </a:xfrm>
        </p:spPr>
        <p:txBody>
          <a:bodyPr anchor="b"/>
          <a:lstStyle>
            <a:lvl1pPr>
              <a:defRPr sz="3750"/>
            </a:lvl1pPr>
          </a:lstStyle>
          <a:p>
            <a:r>
              <a:rPr lang="en-US"/>
              <a:t>Click to edit Master title style</a:t>
            </a:r>
            <a:endParaRPr lang="en-US" dirty="0"/>
          </a:p>
        </p:txBody>
      </p:sp>
      <p:sp>
        <p:nvSpPr>
          <p:cNvPr id="3" name="Text Placeholder 2"/>
          <p:cNvSpPr>
            <a:spLocks noGrp="1"/>
          </p:cNvSpPr>
          <p:nvPr>
            <p:ph type="body" idx="1"/>
          </p:nvPr>
        </p:nvSpPr>
        <p:spPr>
          <a:xfrm>
            <a:off x="623888" y="3824555"/>
            <a:ext cx="7886700" cy="1134797"/>
          </a:xfrm>
        </p:spPr>
        <p:txBody>
          <a:bodyPr/>
          <a:lstStyle>
            <a:lvl1pPr marL="0" indent="0">
              <a:buNone/>
              <a:defRPr sz="1500">
                <a:solidFill>
                  <a:schemeClr val="tx1">
                    <a:tint val="75000"/>
                  </a:schemeClr>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7"/>
            <a:ext cx="3886200" cy="3437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7"/>
            <a:ext cx="3886200" cy="3437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0"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71"/>
            <a:ext cx="3868340" cy="686593"/>
          </a:xfr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Click to edit Master text styles</a:t>
            </a:r>
          </a:p>
        </p:txBody>
      </p:sp>
      <p:sp>
        <p:nvSpPr>
          <p:cNvPr id="4" name="Content Placeholder 3"/>
          <p:cNvSpPr>
            <a:spLocks noGrp="1"/>
          </p:cNvSpPr>
          <p:nvPr>
            <p:ph sz="half" idx="2"/>
          </p:nvPr>
        </p:nvSpPr>
        <p:spPr>
          <a:xfrm>
            <a:off x="629842" y="2087565"/>
            <a:ext cx="3868340" cy="287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71"/>
            <a:ext cx="3887392" cy="686593"/>
          </a:xfr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29150" y="2087565"/>
            <a:ext cx="3887392" cy="2871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Introduction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04271"/>
            <a:ext cx="7886700" cy="2380872"/>
          </a:xfrm>
        </p:spPr>
        <p:txBody>
          <a:bodyPr anchor="t" anchorCtr="0">
            <a:normAutofit/>
          </a:bodyPr>
          <a:lstStyle>
            <a:lvl1pPr>
              <a:defRPr sz="3333" baseline="0">
                <a:solidFill>
                  <a:schemeClr val="bg1"/>
                </a:solidFill>
              </a:defRPr>
            </a:lvl1pPr>
          </a:lstStyle>
          <a:p>
            <a:r>
              <a:rPr lang="en-US" dirty="0"/>
              <a:t>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87392" y="822856"/>
            <a:ext cx="4629150" cy="4136495"/>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244850"/>
          </a:xfrm>
        </p:spPr>
        <p:txBody>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822856"/>
            <a:ext cx="4629150" cy="4136495"/>
          </a:xfrm>
        </p:spPr>
        <p:txBody>
          <a:bodyPr anchor="t"/>
          <a:lstStyle>
            <a:lvl1pPr marL="0" indent="0">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244850"/>
          </a:xfrm>
        </p:spPr>
        <p:txBody>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hallenger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7" y="4235717"/>
            <a:ext cx="4561838"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273"/>
            <a:ext cx="1971676" cy="46550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3"/>
            <a:ext cx="5800726" cy="4655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arning outcom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3"/>
            <a:ext cx="7886700" cy="1104000"/>
          </a:xfrm>
        </p:spPr>
        <p:txBody>
          <a:bodyPr/>
          <a:lstStyle>
            <a:lvl1pPr>
              <a:defRPr baseline="0">
                <a:solidFill>
                  <a:schemeClr val="bg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14358" y="1612682"/>
            <a:ext cx="7143370" cy="640178"/>
          </a:xfrm>
        </p:spPr>
        <p:txBody>
          <a:bodyPr/>
          <a:lstStyle>
            <a:lvl1pPr marL="0" indent="0">
              <a:buNone/>
              <a:defRPr baseline="0">
                <a:solidFill>
                  <a:schemeClr val="bg1"/>
                </a:solidFill>
              </a:defRPr>
            </a:lvl1pPr>
          </a:lstStyle>
          <a:p>
            <a:pPr lvl="0"/>
            <a:r>
              <a:rPr lang="en-US"/>
              <a:t>Click to edit Master text styles</a:t>
            </a:r>
          </a:p>
        </p:txBody>
      </p:sp>
      <p:sp>
        <p:nvSpPr>
          <p:cNvPr id="7" name="Rectangle 6"/>
          <p:cNvSpPr/>
          <p:nvPr/>
        </p:nvSpPr>
        <p:spPr>
          <a:xfrm>
            <a:off x="7757728" y="1605427"/>
            <a:ext cx="749808" cy="64743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5" name="Content Placeholder 7"/>
          <p:cNvSpPr>
            <a:spLocks noGrp="1"/>
          </p:cNvSpPr>
          <p:nvPr>
            <p:ph sz="quarter" idx="11"/>
          </p:nvPr>
        </p:nvSpPr>
        <p:spPr>
          <a:xfrm>
            <a:off x="614357" y="2338396"/>
            <a:ext cx="7143370" cy="640178"/>
          </a:xfrm>
        </p:spPr>
        <p:txBody>
          <a:bodyPr/>
          <a:lstStyle>
            <a:lvl1pPr marL="0" indent="0">
              <a:buNone/>
              <a:defRPr baseline="0">
                <a:solidFill>
                  <a:schemeClr val="bg1"/>
                </a:solidFill>
              </a:defRPr>
            </a:lvl1pPr>
          </a:lstStyle>
          <a:p>
            <a:pPr lvl="0"/>
            <a:r>
              <a:rPr lang="en-US"/>
              <a:t>Click to edit Master text styles</a:t>
            </a:r>
          </a:p>
        </p:txBody>
      </p:sp>
      <p:sp>
        <p:nvSpPr>
          <p:cNvPr id="16" name="Rectangle 15"/>
          <p:cNvSpPr/>
          <p:nvPr/>
        </p:nvSpPr>
        <p:spPr>
          <a:xfrm>
            <a:off x="7757728" y="2331141"/>
            <a:ext cx="749808" cy="6474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7" name="Content Placeholder 7"/>
          <p:cNvSpPr>
            <a:spLocks noGrp="1"/>
          </p:cNvSpPr>
          <p:nvPr>
            <p:ph sz="quarter" idx="12"/>
          </p:nvPr>
        </p:nvSpPr>
        <p:spPr>
          <a:xfrm>
            <a:off x="614357" y="3064110"/>
            <a:ext cx="7143370" cy="640178"/>
          </a:xfrm>
        </p:spPr>
        <p:txBody>
          <a:bodyPr/>
          <a:lstStyle>
            <a:lvl1pPr marL="0" indent="0">
              <a:buNone/>
              <a:defRPr baseline="0">
                <a:solidFill>
                  <a:schemeClr val="bg1"/>
                </a:solidFill>
              </a:defRPr>
            </a:lvl1pPr>
          </a:lstStyle>
          <a:p>
            <a:pPr lvl="0"/>
            <a:r>
              <a:rPr lang="en-US"/>
              <a:t>Click to edit Master text styles</a:t>
            </a:r>
          </a:p>
        </p:txBody>
      </p:sp>
      <p:sp>
        <p:nvSpPr>
          <p:cNvPr id="18" name="Rectangle 17"/>
          <p:cNvSpPr/>
          <p:nvPr/>
        </p:nvSpPr>
        <p:spPr>
          <a:xfrm>
            <a:off x="7757726" y="3056853"/>
            <a:ext cx="749808" cy="64743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9" name="Content Placeholder 7"/>
          <p:cNvSpPr>
            <a:spLocks noGrp="1"/>
          </p:cNvSpPr>
          <p:nvPr>
            <p:ph sz="quarter" idx="13"/>
          </p:nvPr>
        </p:nvSpPr>
        <p:spPr>
          <a:xfrm>
            <a:off x="614355" y="3797081"/>
            <a:ext cx="7143370" cy="640178"/>
          </a:xfrm>
        </p:spPr>
        <p:txBody>
          <a:bodyPr/>
          <a:lstStyle>
            <a:lvl1pPr marL="0" indent="0">
              <a:buNone/>
              <a:defRPr baseline="0">
                <a:solidFill>
                  <a:schemeClr val="bg1"/>
                </a:solidFill>
              </a:defRPr>
            </a:lvl1pPr>
          </a:lstStyle>
          <a:p>
            <a:pPr lvl="0"/>
            <a:r>
              <a:rPr lang="en-US"/>
              <a:t>Click to edit Master text styles</a:t>
            </a:r>
          </a:p>
        </p:txBody>
      </p:sp>
      <p:sp>
        <p:nvSpPr>
          <p:cNvPr id="20" name="Rectangle 19"/>
          <p:cNvSpPr/>
          <p:nvPr/>
        </p:nvSpPr>
        <p:spPr>
          <a:xfrm>
            <a:off x="7757725" y="3789826"/>
            <a:ext cx="749808" cy="64743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1" name="Rectangle 10"/>
          <p:cNvSpPr/>
          <p:nvPr userDrawn="1"/>
        </p:nvSpPr>
        <p:spPr>
          <a:xfrm>
            <a:off x="7757728" y="1605427"/>
            <a:ext cx="749808" cy="64743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2" name="Rectangle 11"/>
          <p:cNvSpPr/>
          <p:nvPr userDrawn="1"/>
        </p:nvSpPr>
        <p:spPr>
          <a:xfrm>
            <a:off x="7757728" y="2331141"/>
            <a:ext cx="749808" cy="6474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3" name="Rectangle 12"/>
          <p:cNvSpPr/>
          <p:nvPr userDrawn="1"/>
        </p:nvSpPr>
        <p:spPr>
          <a:xfrm>
            <a:off x="7757726" y="3056853"/>
            <a:ext cx="749808" cy="64743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4" name="Rectangle 13"/>
          <p:cNvSpPr/>
          <p:nvPr userDrawn="1"/>
        </p:nvSpPr>
        <p:spPr>
          <a:xfrm>
            <a:off x="7757725" y="3789826"/>
            <a:ext cx="749808" cy="64743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mmar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8650" y="1648745"/>
            <a:ext cx="7886700" cy="255314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p:nvSpPr>
        <p:spPr>
          <a:xfrm>
            <a:off x="628650" y="4441722"/>
            <a:ext cx="468000" cy="3960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6" name="Rectangle 5"/>
          <p:cNvSpPr/>
          <p:nvPr/>
        </p:nvSpPr>
        <p:spPr>
          <a:xfrm>
            <a:off x="1191988" y="4441722"/>
            <a:ext cx="468000" cy="3960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7" name="Rectangle 6"/>
          <p:cNvSpPr/>
          <p:nvPr/>
        </p:nvSpPr>
        <p:spPr>
          <a:xfrm>
            <a:off x="1755324" y="4441722"/>
            <a:ext cx="468000" cy="396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8" name="Rectangle 7"/>
          <p:cNvSpPr/>
          <p:nvPr/>
        </p:nvSpPr>
        <p:spPr>
          <a:xfrm>
            <a:off x="2318662" y="4441722"/>
            <a:ext cx="468000" cy="3960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9" name="Rectangle 8"/>
          <p:cNvSpPr/>
          <p:nvPr userDrawn="1"/>
        </p:nvSpPr>
        <p:spPr>
          <a:xfrm>
            <a:off x="628650" y="4441722"/>
            <a:ext cx="468000" cy="3960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0" name="Rectangle 9"/>
          <p:cNvSpPr/>
          <p:nvPr userDrawn="1"/>
        </p:nvSpPr>
        <p:spPr>
          <a:xfrm>
            <a:off x="1191988" y="4441722"/>
            <a:ext cx="468000" cy="3960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1" name="Rectangle 10"/>
          <p:cNvSpPr/>
          <p:nvPr userDrawn="1"/>
        </p:nvSpPr>
        <p:spPr>
          <a:xfrm>
            <a:off x="1755324" y="4441722"/>
            <a:ext cx="468000" cy="396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2" name="Rectangle 11"/>
          <p:cNvSpPr/>
          <p:nvPr userDrawn="1"/>
        </p:nvSpPr>
        <p:spPr>
          <a:xfrm>
            <a:off x="2318662" y="4441722"/>
            <a:ext cx="468000" cy="3960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Tree>
  </p:cSld>
  <p:clrMapOvr>
    <a:masterClrMapping/>
  </p:clrMapOvr>
  <p:extLst>
    <p:ext uri="{DCECCB84-F9BA-43D5-87BE-67443E8EF086}">
      <p15:sldGuideLst xmlns:p15="http://schemas.microsoft.com/office/powerpoint/2012/main">
        <p15:guide id="3" orient="horz" pos="2662" userDrawn="1">
          <p15:clr>
            <a:srgbClr val="FBAE40"/>
          </p15:clr>
        </p15:guide>
        <p15:guide id="4"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bjective 1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294969"/>
            <a:ext cx="7886700" cy="3930956"/>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7"/>
          <p:cNvSpPr/>
          <p:nvPr/>
        </p:nvSpPr>
        <p:spPr>
          <a:xfrm>
            <a:off x="611188" y="4473127"/>
            <a:ext cx="468000" cy="3960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9" name="Rectangle 8"/>
          <p:cNvSpPr/>
          <p:nvPr/>
        </p:nvSpPr>
        <p:spPr>
          <a:xfrm>
            <a:off x="1191204" y="4513895"/>
            <a:ext cx="331864" cy="2808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0" name="Rectangle 9"/>
          <p:cNvSpPr/>
          <p:nvPr/>
        </p:nvSpPr>
        <p:spPr>
          <a:xfrm>
            <a:off x="1605186" y="4513895"/>
            <a:ext cx="331864" cy="28080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1" name="Rectangle 10"/>
          <p:cNvSpPr/>
          <p:nvPr/>
        </p:nvSpPr>
        <p:spPr>
          <a:xfrm>
            <a:off x="2019168" y="4513895"/>
            <a:ext cx="331864" cy="2808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7" name="Rectangle 6"/>
          <p:cNvSpPr/>
          <p:nvPr userDrawn="1"/>
        </p:nvSpPr>
        <p:spPr>
          <a:xfrm>
            <a:off x="611188" y="4473127"/>
            <a:ext cx="468000" cy="3960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2" name="Rectangle 11"/>
          <p:cNvSpPr/>
          <p:nvPr userDrawn="1"/>
        </p:nvSpPr>
        <p:spPr>
          <a:xfrm>
            <a:off x="1191204" y="4513895"/>
            <a:ext cx="331864" cy="2808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3" name="Rectangle 12"/>
          <p:cNvSpPr/>
          <p:nvPr userDrawn="1"/>
        </p:nvSpPr>
        <p:spPr>
          <a:xfrm>
            <a:off x="1605186" y="4513895"/>
            <a:ext cx="331864" cy="28080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4" name="Rectangle 13"/>
          <p:cNvSpPr/>
          <p:nvPr userDrawn="1"/>
        </p:nvSpPr>
        <p:spPr>
          <a:xfrm>
            <a:off x="2019168" y="4513895"/>
            <a:ext cx="331864" cy="2808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Tree>
  </p:cSld>
  <p:clrMapOvr>
    <a:masterClrMapping/>
  </p:clrMapOvr>
  <p:extLst>
    <p:ext uri="{DCECCB84-F9BA-43D5-87BE-67443E8EF086}">
      <p15:sldGuideLst xmlns:p15="http://schemas.microsoft.com/office/powerpoint/2012/main">
        <p15:guide id="3" orient="horz" pos="2662" userDrawn="1">
          <p15:clr>
            <a:srgbClr val="FBAE40"/>
          </p15:clr>
        </p15:guide>
        <p15:guide id="4"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bjective 2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1607576"/>
            <a:ext cx="7886700" cy="2618351"/>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17" name="Rectangle 16"/>
          <p:cNvSpPr/>
          <p:nvPr/>
        </p:nvSpPr>
        <p:spPr>
          <a:xfrm>
            <a:off x="611188" y="4521371"/>
            <a:ext cx="331200" cy="280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8" name="Rectangle 17"/>
          <p:cNvSpPr/>
          <p:nvPr/>
        </p:nvSpPr>
        <p:spPr>
          <a:xfrm>
            <a:off x="1634421" y="4521366"/>
            <a:ext cx="331864" cy="28080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9" name="Rectangle 18"/>
          <p:cNvSpPr/>
          <p:nvPr/>
        </p:nvSpPr>
        <p:spPr>
          <a:xfrm>
            <a:off x="2033889" y="4521366"/>
            <a:ext cx="331864" cy="2808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20" name="Rectangle 19"/>
          <p:cNvSpPr/>
          <p:nvPr/>
        </p:nvSpPr>
        <p:spPr>
          <a:xfrm>
            <a:off x="1054404" y="4480598"/>
            <a:ext cx="468000" cy="3960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8" name="Rectangle 7"/>
          <p:cNvSpPr/>
          <p:nvPr userDrawn="1"/>
        </p:nvSpPr>
        <p:spPr>
          <a:xfrm>
            <a:off x="611188" y="4521371"/>
            <a:ext cx="331200" cy="280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9" name="Rectangle 8"/>
          <p:cNvSpPr/>
          <p:nvPr userDrawn="1"/>
        </p:nvSpPr>
        <p:spPr>
          <a:xfrm>
            <a:off x="1634421" y="4521366"/>
            <a:ext cx="331864" cy="28080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0" name="Rectangle 9"/>
          <p:cNvSpPr/>
          <p:nvPr userDrawn="1"/>
        </p:nvSpPr>
        <p:spPr>
          <a:xfrm>
            <a:off x="2033889" y="4521366"/>
            <a:ext cx="331864" cy="2808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1" name="Rectangle 10"/>
          <p:cNvSpPr/>
          <p:nvPr userDrawn="1"/>
        </p:nvSpPr>
        <p:spPr>
          <a:xfrm>
            <a:off x="1054404" y="4480598"/>
            <a:ext cx="468000" cy="3960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Tree>
  </p:cSld>
  <p:clrMapOvr>
    <a:masterClrMapping/>
  </p:clrMapOvr>
  <p:extLst>
    <p:ext uri="{DCECCB84-F9BA-43D5-87BE-67443E8EF086}">
      <p15:sldGuideLst xmlns:p15="http://schemas.microsoft.com/office/powerpoint/2012/main">
        <p15:guide id="3" orient="horz" pos="3025" userDrawn="1">
          <p15:clr>
            <a:srgbClr val="FBAE40"/>
          </p15:clr>
        </p15:guide>
        <p15:guide id="4" pos="38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bjective 3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1607576"/>
            <a:ext cx="7886700" cy="2618351"/>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5" name="Rectangle 4"/>
          <p:cNvSpPr/>
          <p:nvPr/>
        </p:nvSpPr>
        <p:spPr>
          <a:xfrm>
            <a:off x="611188" y="4521388"/>
            <a:ext cx="331200" cy="280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6" name="Rectangle 5"/>
          <p:cNvSpPr/>
          <p:nvPr/>
        </p:nvSpPr>
        <p:spPr>
          <a:xfrm>
            <a:off x="1473583" y="4480615"/>
            <a:ext cx="456301" cy="396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7" name="Rectangle 6"/>
          <p:cNvSpPr/>
          <p:nvPr/>
        </p:nvSpPr>
        <p:spPr>
          <a:xfrm>
            <a:off x="2027384" y="4521382"/>
            <a:ext cx="331864" cy="2808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8" name="Rectangle 7"/>
          <p:cNvSpPr/>
          <p:nvPr/>
        </p:nvSpPr>
        <p:spPr>
          <a:xfrm>
            <a:off x="1032518" y="4521383"/>
            <a:ext cx="331864" cy="2808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9" name="Rectangle 8"/>
          <p:cNvSpPr/>
          <p:nvPr userDrawn="1"/>
        </p:nvSpPr>
        <p:spPr>
          <a:xfrm>
            <a:off x="611188" y="4521388"/>
            <a:ext cx="331200" cy="280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0" name="Rectangle 9"/>
          <p:cNvSpPr/>
          <p:nvPr userDrawn="1"/>
        </p:nvSpPr>
        <p:spPr>
          <a:xfrm>
            <a:off x="1473583" y="4480615"/>
            <a:ext cx="456301" cy="396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1" name="Rectangle 10"/>
          <p:cNvSpPr/>
          <p:nvPr userDrawn="1"/>
        </p:nvSpPr>
        <p:spPr>
          <a:xfrm>
            <a:off x="2027384" y="4521382"/>
            <a:ext cx="331864" cy="2808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2" name="Rectangle 11"/>
          <p:cNvSpPr/>
          <p:nvPr userDrawn="1"/>
        </p:nvSpPr>
        <p:spPr>
          <a:xfrm>
            <a:off x="1032518" y="4521383"/>
            <a:ext cx="331864" cy="2808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Tree>
  </p:cSld>
  <p:clrMapOvr>
    <a:masterClrMapping/>
  </p:clrMapOvr>
  <p:extLst>
    <p:ext uri="{DCECCB84-F9BA-43D5-87BE-67443E8EF086}">
      <p15:sldGuideLst xmlns:p15="http://schemas.microsoft.com/office/powerpoint/2012/main">
        <p15:guide id="3" orient="horz" pos="3025" userDrawn="1">
          <p15:clr>
            <a:srgbClr val="FBAE40"/>
          </p15:clr>
        </p15:guide>
        <p15:guide id="4" pos="38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bjective 4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1607576"/>
            <a:ext cx="7886700" cy="2581839"/>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5" name="Rectangle 4"/>
          <p:cNvSpPr/>
          <p:nvPr/>
        </p:nvSpPr>
        <p:spPr>
          <a:xfrm>
            <a:off x="611188" y="4521370"/>
            <a:ext cx="331200" cy="280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6" name="Rectangle 5"/>
          <p:cNvSpPr/>
          <p:nvPr/>
        </p:nvSpPr>
        <p:spPr>
          <a:xfrm>
            <a:off x="1032518" y="4521365"/>
            <a:ext cx="331864" cy="2808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7" name="Rectangle 6"/>
          <p:cNvSpPr/>
          <p:nvPr/>
        </p:nvSpPr>
        <p:spPr>
          <a:xfrm>
            <a:off x="1876502" y="4485080"/>
            <a:ext cx="456301" cy="38610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8" name="Rectangle 7"/>
          <p:cNvSpPr/>
          <p:nvPr/>
        </p:nvSpPr>
        <p:spPr>
          <a:xfrm>
            <a:off x="1461574" y="4521365"/>
            <a:ext cx="331864" cy="28080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9" name="Rectangle 8"/>
          <p:cNvSpPr/>
          <p:nvPr userDrawn="1"/>
        </p:nvSpPr>
        <p:spPr>
          <a:xfrm>
            <a:off x="611188" y="4521370"/>
            <a:ext cx="331200" cy="280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0" name="Rectangle 9"/>
          <p:cNvSpPr/>
          <p:nvPr userDrawn="1"/>
        </p:nvSpPr>
        <p:spPr>
          <a:xfrm>
            <a:off x="1032518" y="4521365"/>
            <a:ext cx="331864" cy="2808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1" name="Rectangle 10"/>
          <p:cNvSpPr/>
          <p:nvPr userDrawn="1"/>
        </p:nvSpPr>
        <p:spPr>
          <a:xfrm>
            <a:off x="1876502" y="4485080"/>
            <a:ext cx="456301" cy="38610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
        <p:nvSpPr>
          <p:cNvPr id="12" name="Rectangle 11"/>
          <p:cNvSpPr/>
          <p:nvPr userDrawn="1"/>
        </p:nvSpPr>
        <p:spPr>
          <a:xfrm>
            <a:off x="1461574" y="4521365"/>
            <a:ext cx="331864" cy="28080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50"/>
          </a:p>
        </p:txBody>
      </p:sp>
    </p:spTree>
  </p:cSld>
  <p:clrMapOvr>
    <a:masterClrMapping/>
  </p:clrMapOvr>
  <p:extLst>
    <p:ext uri="{DCECCB84-F9BA-43D5-87BE-67443E8EF086}">
      <p15:sldGuideLst xmlns:p15="http://schemas.microsoft.com/office/powerpoint/2012/main">
        <p15:guide id="3" orient="horz" pos="3025" userDrawn="1">
          <p15:clr>
            <a:srgbClr val="FBAE40"/>
          </p15:clr>
        </p15:guide>
        <p15:guide id="4" pos="38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2" y="1714500"/>
            <a:ext cx="4629150" cy="3244850"/>
          </a:xfrm>
        </p:spPr>
        <p:txBody>
          <a:bodyPr anchor="t"/>
          <a:lstStyle>
            <a:lvl1pPr marL="0" indent="0">
              <a:buNone/>
              <a:defRPr sz="2667"/>
            </a:lvl1pPr>
            <a:lvl2pPr marL="380976" indent="0">
              <a:buNone/>
              <a:defRPr sz="2333"/>
            </a:lvl2pPr>
            <a:lvl3pPr marL="761950" indent="0">
              <a:buNone/>
              <a:defRPr sz="2000"/>
            </a:lvl3pPr>
            <a:lvl4pPr marL="1142926" indent="0">
              <a:buNone/>
              <a:defRPr sz="1667"/>
            </a:lvl4pPr>
            <a:lvl5pPr marL="1523901" indent="0">
              <a:buNone/>
              <a:defRPr sz="1667"/>
            </a:lvl5pPr>
            <a:lvl6pPr marL="1904876" indent="0">
              <a:buNone/>
              <a:defRPr sz="1667"/>
            </a:lvl6pPr>
            <a:lvl7pPr marL="2285851" indent="0">
              <a:buNone/>
              <a:defRPr sz="1667"/>
            </a:lvl7pPr>
            <a:lvl8pPr marL="2666827" indent="0">
              <a:buNone/>
              <a:defRPr sz="1667"/>
            </a:lvl8pPr>
            <a:lvl9pPr marL="3047802"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244850"/>
          </a:xfrm>
        </p:spPr>
        <p:txBody>
          <a:bodyPr/>
          <a:lstStyle>
            <a:lvl1pPr marL="0" indent="0">
              <a:buNone/>
              <a:defRPr sz="1333"/>
            </a:lvl1pPr>
            <a:lvl2pPr marL="380976" indent="0">
              <a:buNone/>
              <a:defRPr sz="1167"/>
            </a:lvl2pPr>
            <a:lvl3pPr marL="761950" indent="0">
              <a:buNone/>
              <a:defRPr sz="1000"/>
            </a:lvl3pPr>
            <a:lvl4pPr marL="1142926" indent="0">
              <a:buNone/>
              <a:defRPr sz="833"/>
            </a:lvl4pPr>
            <a:lvl5pPr marL="1523901" indent="0">
              <a:buNone/>
              <a:defRPr sz="833"/>
            </a:lvl5pPr>
            <a:lvl6pPr marL="1904876" indent="0">
              <a:buNone/>
              <a:defRPr sz="833"/>
            </a:lvl6pPr>
            <a:lvl7pPr marL="2285851" indent="0">
              <a:buNone/>
              <a:defRPr sz="833"/>
            </a:lvl7pPr>
            <a:lvl8pPr marL="2666827" indent="0">
              <a:buNone/>
              <a:defRPr sz="833"/>
            </a:lvl8pPr>
            <a:lvl9pPr marL="3047802" indent="0">
              <a:buNone/>
              <a:defRPr sz="833"/>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294969"/>
            <a:ext cx="7886700" cy="4370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extLst>
    <p:ext uri="{DCECCB84-F9BA-43D5-87BE-67443E8EF086}">
      <p15:sldGuideLst xmlns:p15="http://schemas.microsoft.com/office/powerpoint/2012/main">
        <p15:guide id="3" orient="horz" pos="180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Constantly Curio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7" y="4235717"/>
            <a:ext cx="451993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8287" y="1443404"/>
            <a:ext cx="6425083" cy="1854368"/>
          </a:xfrm>
        </p:spPr>
        <p:txBody>
          <a:bodyPr anchor="t" anchorCtr="0">
            <a:normAutofit/>
          </a:bodyPr>
          <a:lstStyle>
            <a:lvl1pPr algn="l">
              <a:defRPr sz="3200">
                <a:solidFill>
                  <a:schemeClr val="bg1"/>
                </a:solidFill>
              </a:defRPr>
            </a:lvl1pPr>
          </a:lstStyle>
          <a:p>
            <a:r>
              <a:rPr lang="en-US" dirty="0"/>
              <a:t>Click to edit Master title styles</a:t>
            </a:r>
          </a:p>
        </p:txBody>
      </p:sp>
      <p:sp>
        <p:nvSpPr>
          <p:cNvPr id="9" name="Text Placeholder 8"/>
          <p:cNvSpPr>
            <a:spLocks noGrp="1"/>
          </p:cNvSpPr>
          <p:nvPr>
            <p:ph type="body" sz="quarter" idx="10" hasCustomPrompt="1"/>
          </p:nvPr>
        </p:nvSpPr>
        <p:spPr>
          <a:xfrm>
            <a:off x="2068285" y="3297772"/>
            <a:ext cx="6425083" cy="630691"/>
          </a:xfrm>
        </p:spPr>
        <p:txBody>
          <a:bodyPr>
            <a:normAutofit/>
          </a:bodyPr>
          <a:lstStyle>
            <a:lvl1pPr>
              <a:defRPr sz="2100"/>
            </a:lvl1pPr>
          </a:lstStyle>
          <a:p>
            <a:pPr lvl="0"/>
            <a:r>
              <a:rPr lang="en-US" dirty="0"/>
              <a:t>Click to edit Subtitle</a:t>
            </a:r>
          </a:p>
        </p:txBody>
      </p:sp>
    </p:spTree>
    <p:extLst>
      <p:ext uri="{BB962C8B-B14F-4D97-AF65-F5344CB8AC3E}">
        <p14:creationId xmlns:p14="http://schemas.microsoft.com/office/powerpoint/2010/main" val="3095389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733" y="189155"/>
            <a:ext cx="8003822" cy="430166"/>
          </a:xfrm>
        </p:spPr>
        <p:txBody>
          <a:bodyPr/>
          <a:lstStyle>
            <a:lvl1pPr algn="l">
              <a:defRPr sz="2667" b="0" i="0">
                <a:solidFill>
                  <a:schemeClr val="tx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575733" y="1027760"/>
            <a:ext cx="8003824" cy="3574031"/>
          </a:xfrm>
          <a:prstGeom prst="rect">
            <a:avLst/>
          </a:prstGeom>
        </p:spPr>
        <p:txBody>
          <a:bodyPr>
            <a:normAutofit/>
          </a:bodyPr>
          <a:lstStyle>
            <a:lvl1pPr marL="0" indent="0" algn="ctr">
              <a:buNone/>
              <a:defRPr sz="2000">
                <a:solidFill>
                  <a:schemeClr val="tx1"/>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GB" dirty="0"/>
              <a:t>Click to text</a:t>
            </a:r>
            <a:endParaRPr lang="en-US" dirty="0"/>
          </a:p>
        </p:txBody>
      </p:sp>
      <p:sp>
        <p:nvSpPr>
          <p:cNvPr id="11" name="TextBox 10"/>
          <p:cNvSpPr txBox="1"/>
          <p:nvPr userDrawn="1"/>
        </p:nvSpPr>
        <p:spPr>
          <a:xfrm>
            <a:off x="1151468" y="493889"/>
            <a:ext cx="184731" cy="272382"/>
          </a:xfrm>
          <a:prstGeom prst="rect">
            <a:avLst/>
          </a:prstGeom>
          <a:noFill/>
        </p:spPr>
        <p:txBody>
          <a:bodyPr wrap="none" rtlCol="0">
            <a:spAutoFit/>
          </a:bodyPr>
          <a:lstStyle/>
          <a:p>
            <a:endParaRPr lang="en-US" sz="1170" dirty="0"/>
          </a:p>
        </p:txBody>
      </p:sp>
    </p:spTree>
    <p:extLst>
      <p:ext uri="{BB962C8B-B14F-4D97-AF65-F5344CB8AC3E}">
        <p14:creationId xmlns:p14="http://schemas.microsoft.com/office/powerpoint/2010/main" val="390452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Game Changer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6" y="4235717"/>
            <a:ext cx="456184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lobal Citize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6" y="4235717"/>
            <a:ext cx="456184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Intellectually Restles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6" y="4235717"/>
            <a:ext cx="456184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en Mind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6" y="4235717"/>
            <a:ext cx="456184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roblem Solver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9" y="4235717"/>
            <a:ext cx="4523114"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0"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1"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2"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orld Clas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57346" y="4235717"/>
            <a:ext cx="4561840" cy="1014941"/>
          </a:xfrm>
        </p:spPr>
        <p:txBody>
          <a:bodyPr anchor="t" anchorCtr="0">
            <a:noAutofit/>
          </a:bodyPr>
          <a:lstStyle>
            <a:lvl1pPr algn="l">
              <a:defRPr sz="2917" b="1" baseline="0">
                <a:solidFill>
                  <a:schemeClr val="bg1"/>
                </a:solidFill>
                <a:latin typeface="Calibri" charset="0"/>
              </a:defRPr>
            </a:lvl1pPr>
          </a:lstStyle>
          <a:p>
            <a:r>
              <a:rPr lang="en-US" dirty="0"/>
              <a:t>Click to edit </a:t>
            </a:r>
            <a:r>
              <a:rPr lang="en-US"/>
              <a:t>your title</a:t>
            </a:r>
            <a:endParaRPr lang="en-US" dirty="0"/>
          </a:p>
        </p:txBody>
      </p:sp>
      <p:sp>
        <p:nvSpPr>
          <p:cNvPr id="13" name="Text Placeholder 14"/>
          <p:cNvSpPr>
            <a:spLocks noGrp="1"/>
          </p:cNvSpPr>
          <p:nvPr>
            <p:ph type="body" sz="quarter" idx="10" hasCustomPrompt="1"/>
          </p:nvPr>
        </p:nvSpPr>
        <p:spPr>
          <a:xfrm>
            <a:off x="1007046" y="2886030"/>
            <a:ext cx="2491277" cy="292833"/>
          </a:xfrm>
        </p:spPr>
        <p:txBody>
          <a:bodyPr>
            <a:noAutofit/>
          </a:bodyPr>
          <a:lstStyle>
            <a:lvl1pPr marL="0" indent="0">
              <a:buNone/>
              <a:defRPr sz="1500" b="1">
                <a:solidFill>
                  <a:schemeClr val="bg1"/>
                </a:solidFill>
              </a:defRPr>
            </a:lvl1pPr>
          </a:lstStyle>
          <a:p>
            <a:pPr lvl="0"/>
            <a:r>
              <a:rPr lang="en-US" dirty="0"/>
              <a:t>Name</a:t>
            </a:r>
          </a:p>
        </p:txBody>
      </p:sp>
      <p:sp>
        <p:nvSpPr>
          <p:cNvPr id="14" name="Text Placeholder 14"/>
          <p:cNvSpPr>
            <a:spLocks noGrp="1"/>
          </p:cNvSpPr>
          <p:nvPr>
            <p:ph type="body" sz="quarter" idx="11" hasCustomPrompt="1"/>
          </p:nvPr>
        </p:nvSpPr>
        <p:spPr>
          <a:xfrm>
            <a:off x="1007048" y="3094375"/>
            <a:ext cx="2491276" cy="292833"/>
          </a:xfrm>
        </p:spPr>
        <p:txBody>
          <a:bodyPr>
            <a:noAutofit/>
          </a:bodyPr>
          <a:lstStyle>
            <a:lvl1pPr marL="0" indent="0">
              <a:buNone/>
              <a:defRPr sz="1500" b="0">
                <a:solidFill>
                  <a:schemeClr val="bg1"/>
                </a:solidFill>
              </a:defRPr>
            </a:lvl1pPr>
          </a:lstStyle>
          <a:p>
            <a:pPr lvl="0"/>
            <a:r>
              <a:rPr lang="en-US" dirty="0"/>
              <a:t>Job Title</a:t>
            </a:r>
          </a:p>
        </p:txBody>
      </p:sp>
      <p:sp>
        <p:nvSpPr>
          <p:cNvPr id="15" name="Text Placeholder 14"/>
          <p:cNvSpPr>
            <a:spLocks noGrp="1"/>
          </p:cNvSpPr>
          <p:nvPr>
            <p:ph type="body" sz="quarter" idx="12" hasCustomPrompt="1"/>
          </p:nvPr>
        </p:nvSpPr>
        <p:spPr>
          <a:xfrm>
            <a:off x="1007048" y="3312017"/>
            <a:ext cx="2491276" cy="292833"/>
          </a:xfrm>
        </p:spPr>
        <p:txBody>
          <a:bodyPr>
            <a:noAutofit/>
          </a:bodyPr>
          <a:lstStyle>
            <a:lvl1pPr marL="0" indent="0">
              <a:buNone/>
              <a:defRPr sz="1500" b="0" i="1">
                <a:solidFill>
                  <a:schemeClr val="bg1"/>
                </a:solidFill>
              </a:defRPr>
            </a:lvl1pPr>
          </a:lstStyle>
          <a:p>
            <a:pPr lvl="0"/>
            <a:r>
              <a:rPr lang="en-US" dirty="0"/>
              <a:t>Date</a:t>
            </a:r>
          </a:p>
        </p:txBody>
      </p:sp>
    </p:spTree>
  </p:cSld>
  <p:clrMapOvr>
    <a:masterClrMapping/>
  </p:clrMapOvr>
  <p:extLst>
    <p:ext uri="{DCECCB84-F9BA-43D5-87BE-67443E8EF086}">
      <p15:sldGuideLst xmlns:p15="http://schemas.microsoft.com/office/powerpoint/2012/main">
        <p15:guide id="1" orient="horz" pos="2208" userDrawn="1">
          <p15:clr>
            <a:srgbClr val="FBAE40"/>
          </p15:clr>
        </p15:guide>
        <p15:guide id="2" pos="54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5"/>
            <a:ext cx="7886700" cy="34379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53613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7" r:id="rId30"/>
    <p:sldLayoutId id="2147483748" r:id="rId31"/>
  </p:sldLayoutIdLst>
  <p:txStyles>
    <p:titleStyle>
      <a:lvl1pPr algn="l" defTabSz="571477" rtl="0" eaLnBrk="1" latinLnBrk="0" hangingPunct="1">
        <a:lnSpc>
          <a:spcPct val="90000"/>
        </a:lnSpc>
        <a:spcBef>
          <a:spcPct val="0"/>
        </a:spcBef>
        <a:buNone/>
        <a:defRPr sz="2500" b="1" i="0" kern="1200" baseline="0">
          <a:solidFill>
            <a:schemeClr val="accent1">
              <a:lumMod val="50000"/>
            </a:schemeClr>
          </a:solidFill>
          <a:latin typeface="Calibri" charset="0"/>
          <a:ea typeface="+mj-ea"/>
          <a:cs typeface="+mj-cs"/>
        </a:defRPr>
      </a:lvl1pPr>
    </p:titleStyle>
    <p:bodyStyle>
      <a:lvl1pPr marL="142869" indent="-142869" algn="l" defTabSz="571477"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08" indent="-142869" algn="l" defTabSz="571477" rtl="0" eaLnBrk="1" latinLnBrk="0" hangingPunct="1">
        <a:lnSpc>
          <a:spcPct val="90000"/>
        </a:lnSpc>
        <a:spcBef>
          <a:spcPts val="312"/>
        </a:spcBef>
        <a:buFont typeface="Arial" panose="020B0604020202020204" pitchFamily="34" charset="0"/>
        <a:buChar char="•"/>
        <a:defRPr sz="1500" kern="1200">
          <a:solidFill>
            <a:schemeClr val="tx1"/>
          </a:solidFill>
          <a:latin typeface="+mn-lt"/>
          <a:ea typeface="+mn-ea"/>
          <a:cs typeface="+mn-cs"/>
        </a:defRPr>
      </a:lvl2pPr>
      <a:lvl3pPr marL="714346" indent="-142869" algn="l" defTabSz="571477" rtl="0" eaLnBrk="1" latinLnBrk="0" hangingPunct="1">
        <a:lnSpc>
          <a:spcPct val="90000"/>
        </a:lnSpc>
        <a:spcBef>
          <a:spcPts val="312"/>
        </a:spcBef>
        <a:buFont typeface="Arial" panose="020B0604020202020204" pitchFamily="34" charset="0"/>
        <a:buChar char="•"/>
        <a:defRPr sz="1250" kern="1200">
          <a:solidFill>
            <a:schemeClr val="tx1"/>
          </a:solidFill>
          <a:latin typeface="+mn-lt"/>
          <a:ea typeface="+mn-ea"/>
          <a:cs typeface="+mn-cs"/>
        </a:defRPr>
      </a:lvl3pPr>
      <a:lvl4pPr marL="1000085"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4pPr>
      <a:lvl5pPr marL="1285824"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p:cNvSpPr>
            <a:spLocks noGrp="1"/>
          </p:cNvSpPr>
          <p:nvPr>
            <p:ph type="body" sz="quarter" idx="10"/>
          </p:nvPr>
        </p:nvSpPr>
        <p:spPr>
          <a:xfrm>
            <a:off x="1397985" y="2814393"/>
            <a:ext cx="2491277" cy="292833"/>
          </a:xfrm>
        </p:spPr>
        <p:txBody>
          <a:bodyPr/>
          <a:lstStyle/>
          <a:p>
            <a:endParaRPr lang="en-US" dirty="0"/>
          </a:p>
        </p:txBody>
      </p:sp>
      <p:sp>
        <p:nvSpPr>
          <p:cNvPr id="7" name="Rectangle 2"/>
          <p:cNvSpPr txBox="1">
            <a:spLocks/>
          </p:cNvSpPr>
          <p:nvPr/>
        </p:nvSpPr>
        <p:spPr>
          <a:xfrm>
            <a:off x="1861929" y="4003014"/>
            <a:ext cx="7063157" cy="3179273"/>
          </a:xfrm>
          <a:prstGeom prst="rect">
            <a:avLst/>
          </a:prstGeom>
        </p:spPr>
        <p:txBody>
          <a:bodyPr vert="horz" lIns="76197" tIns="38098" rIns="76197" bIns="38098" rtlCol="0" anchor="t" anchorCtr="0">
            <a:normAutofit/>
          </a:bodyPr>
          <a:lstStyle/>
          <a:p>
            <a:pPr lvl="0">
              <a:spcBef>
                <a:spcPct val="0"/>
              </a:spcBef>
              <a:defRPr/>
            </a:pPr>
            <a:r>
              <a:rPr lang="en-GB" sz="2000" dirty="0">
                <a:solidFill>
                  <a:schemeClr val="bg1"/>
                </a:solidFill>
                <a:latin typeface="+mj-lt"/>
                <a:ea typeface="ＭＳ Ｐゴシック" pitchFamily="34" charset="-128"/>
                <a:cs typeface="+mj-cs"/>
              </a:rPr>
              <a:t>Key questions on the Economics of Innovation</a:t>
            </a:r>
          </a:p>
          <a:p>
            <a:pPr lvl="0">
              <a:spcBef>
                <a:spcPct val="0"/>
              </a:spcBef>
              <a:defRPr/>
            </a:pPr>
            <a:endParaRPr lang="en-GB" sz="1800" dirty="0">
              <a:solidFill>
                <a:schemeClr val="bg1"/>
              </a:solidFill>
              <a:latin typeface="+mj-lt"/>
              <a:ea typeface="ＭＳ Ｐゴシック" pitchFamily="34" charset="-128"/>
              <a:cs typeface="+mj-cs"/>
            </a:endParaRPr>
          </a:p>
          <a:p>
            <a:pPr>
              <a:spcBef>
                <a:spcPct val="0"/>
              </a:spcBef>
              <a:defRPr/>
            </a:pPr>
            <a:r>
              <a:rPr lang="en-US" sz="1800" dirty="0">
                <a:solidFill>
                  <a:schemeClr val="bg1"/>
                </a:solidFill>
              </a:rPr>
              <a:t>Professor Giuliana Battisti</a:t>
            </a:r>
          </a:p>
          <a:p>
            <a:pPr>
              <a:spcBef>
                <a:spcPct val="0"/>
              </a:spcBef>
              <a:defRPr/>
            </a:pPr>
            <a:r>
              <a:rPr lang="en-US" sz="1800" dirty="0">
                <a:solidFill>
                  <a:schemeClr val="bg1"/>
                </a:solidFill>
              </a:rPr>
              <a:t>Warwick Business School</a:t>
            </a:r>
          </a:p>
          <a:p>
            <a:pPr lvl="0">
              <a:spcBef>
                <a:spcPct val="0"/>
              </a:spcBef>
              <a:defRPr/>
            </a:pPr>
            <a:endParaRPr lang="en-GB" sz="1800" dirty="0">
              <a:solidFill>
                <a:schemeClr val="bg1"/>
              </a:solidFill>
              <a:latin typeface="+mj-lt"/>
              <a:ea typeface="ＭＳ Ｐゴシック" pitchFamily="34" charset="-128"/>
              <a:cs typeface="+mj-cs"/>
            </a:endParaRPr>
          </a:p>
          <a:p>
            <a:pPr lvl="0">
              <a:spcBef>
                <a:spcPct val="0"/>
              </a:spcBef>
              <a:defRPr/>
            </a:pPr>
            <a:endParaRPr lang="en-GB" sz="1800" dirty="0">
              <a:solidFill>
                <a:schemeClr val="bg1"/>
              </a:solidFill>
              <a:latin typeface="+mj-lt"/>
              <a:ea typeface="ＭＳ Ｐゴシック" pitchFamily="34" charset="-128"/>
              <a:cs typeface="+mj-cs"/>
            </a:endParaRPr>
          </a:p>
          <a:p>
            <a:pPr lvl="0">
              <a:spcBef>
                <a:spcPct val="0"/>
              </a:spcBef>
              <a:defRPr/>
            </a:pPr>
            <a:endParaRPr lang="en-GB" sz="1800" dirty="0">
              <a:solidFill>
                <a:schemeClr val="bg1"/>
              </a:solidFill>
              <a:latin typeface="+mj-lt"/>
              <a:ea typeface="ＭＳ Ｐゴシック" pitchFamily="34" charset="-128"/>
              <a:cs typeface="+mj-cs"/>
            </a:endParaRPr>
          </a:p>
          <a:p>
            <a:pPr lvl="0">
              <a:spcBef>
                <a:spcPct val="0"/>
              </a:spcBef>
              <a:defRPr/>
            </a:pPr>
            <a:endParaRPr lang="en-GB" sz="1800" dirty="0">
              <a:solidFill>
                <a:schemeClr val="bg1"/>
              </a:solidFill>
              <a:latin typeface="+mj-lt"/>
              <a:ea typeface="ＭＳ Ｐゴシック" pitchFamily="34" charset="-128"/>
              <a:cs typeface="+mj-cs"/>
            </a:endParaRPr>
          </a:p>
        </p:txBody>
      </p:sp>
      <p:sp>
        <p:nvSpPr>
          <p:cNvPr id="8" name="Text Placeholder 48"/>
          <p:cNvSpPr>
            <a:spLocks noGrp="1"/>
          </p:cNvSpPr>
          <p:nvPr>
            <p:ph type="body" sz="quarter" idx="12"/>
          </p:nvPr>
        </p:nvSpPr>
        <p:spPr>
          <a:xfrm>
            <a:off x="1430930" y="3115461"/>
            <a:ext cx="2188303" cy="292833"/>
          </a:xfrm>
        </p:spPr>
        <p:txBody>
          <a:bodyPr/>
          <a:lstStyle/>
          <a:p>
            <a:r>
              <a:rPr lang="en-US" dirty="0"/>
              <a:t>Warwick Business School</a:t>
            </a:r>
          </a:p>
        </p:txBody>
      </p:sp>
    </p:spTree>
    <p:extLst>
      <p:ext uri="{BB962C8B-B14F-4D97-AF65-F5344CB8AC3E}">
        <p14:creationId xmlns:p14="http://schemas.microsoft.com/office/powerpoint/2010/main" val="21609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42D0-E2FC-443A-B41B-B10B56B9E9A2}"/>
              </a:ext>
            </a:extLst>
          </p:cNvPr>
          <p:cNvSpPr>
            <a:spLocks noGrp="1"/>
          </p:cNvSpPr>
          <p:nvPr>
            <p:ph type="title"/>
          </p:nvPr>
        </p:nvSpPr>
        <p:spPr/>
        <p:txBody>
          <a:bodyPr>
            <a:normAutofit fontScale="90000"/>
          </a:bodyPr>
          <a:lstStyle/>
          <a:p>
            <a:r>
              <a:rPr lang="en-GB" dirty="0"/>
              <a:t>Q1. </a:t>
            </a:r>
            <a:r>
              <a:rPr lang="en-GB" sz="2400" b="1" i="1" dirty="0">
                <a:solidFill>
                  <a:srgbClr val="000000"/>
                </a:solidFill>
                <a:effectLst/>
                <a:latin typeface="Calibri" panose="020F0502020204030204" pitchFamily="34" charset="0"/>
                <a:ea typeface="Calibri" panose="020F0502020204030204" pitchFamily="34" charset="0"/>
              </a:rPr>
              <a:t>Which are the most promising avenues for future research on the session topic? </a:t>
            </a:r>
            <a:br>
              <a:rPr lang="en-GB" sz="24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7F550002-A669-4E83-8C25-6EC522992E66}"/>
              </a:ext>
            </a:extLst>
          </p:cNvPr>
          <p:cNvSpPr>
            <a:spLocks noGrp="1"/>
          </p:cNvSpPr>
          <p:nvPr>
            <p:ph idx="1"/>
          </p:nvPr>
        </p:nvSpPr>
        <p:spPr>
          <a:xfrm>
            <a:off x="628650" y="1238122"/>
            <a:ext cx="7800647" cy="4172607"/>
          </a:xfrm>
        </p:spPr>
        <p:txBody>
          <a:bodyPr>
            <a:normAutofit fontScale="25000" lnSpcReduction="20000"/>
          </a:bodyPr>
          <a:lstStyle/>
          <a:p>
            <a:pPr algn="just">
              <a:spcAft>
                <a:spcPts val="800"/>
              </a:spcAft>
            </a:pPr>
            <a:r>
              <a:rPr lang="en-GB" sz="7200" b="1" dirty="0">
                <a:effectLst/>
                <a:ea typeface="Calibri" panose="020F0502020204030204" pitchFamily="34" charset="0"/>
              </a:rPr>
              <a:t>AI</a:t>
            </a:r>
            <a:r>
              <a:rPr lang="en-GB" sz="7200" b="1" dirty="0">
                <a:solidFill>
                  <a:srgbClr val="4472C4"/>
                </a:solidFill>
                <a:effectLst/>
                <a:ea typeface="Calibri" panose="020F0502020204030204" pitchFamily="34" charset="0"/>
              </a:rPr>
              <a:t> </a:t>
            </a:r>
            <a:r>
              <a:rPr lang="en-GB" sz="7200" dirty="0">
                <a:effectLst/>
                <a:ea typeface="Calibri" panose="020F0502020204030204" pitchFamily="34" charset="0"/>
              </a:rPr>
              <a:t>in </a:t>
            </a:r>
            <a:r>
              <a:rPr lang="en-GB" sz="7200" dirty="0">
                <a:ea typeface="Calibri" panose="020F0502020204030204" pitchFamily="34" charset="0"/>
              </a:rPr>
              <a:t>our research methodologies </a:t>
            </a:r>
          </a:p>
          <a:p>
            <a:pPr marL="141288" indent="0" algn="just">
              <a:lnSpc>
                <a:spcPct val="120000"/>
              </a:lnSpc>
              <a:spcBef>
                <a:spcPts val="0"/>
              </a:spcBef>
              <a:buNone/>
            </a:pPr>
            <a:r>
              <a:rPr lang="en-GB" sz="7200" b="1" u="sng" dirty="0">
                <a:solidFill>
                  <a:srgbClr val="000000"/>
                </a:solidFill>
                <a:effectLst/>
                <a:latin typeface="Calibri" panose="020F0502020204030204" pitchFamily="34" charset="0"/>
                <a:ea typeface="Calibri" panose="020F0502020204030204" pitchFamily="34" charset="0"/>
              </a:rPr>
              <a:t> </a:t>
            </a:r>
            <a:r>
              <a:rPr lang="en-GB" sz="7200" b="1" dirty="0">
                <a:solidFill>
                  <a:srgbClr val="000000"/>
                </a:solidFill>
                <a:effectLst/>
                <a:latin typeface="Calibri" panose="020F0502020204030204" pitchFamily="34" charset="0"/>
                <a:ea typeface="Calibri" panose="020F0502020204030204" pitchFamily="34" charset="0"/>
              </a:rPr>
              <a:t>- Data</a:t>
            </a:r>
            <a:r>
              <a:rPr lang="en-GB" sz="7200" dirty="0">
                <a:solidFill>
                  <a:srgbClr val="000000"/>
                </a:solidFill>
                <a:effectLst/>
                <a:latin typeface="Calibri" panose="020F0502020204030204" pitchFamily="34" charset="0"/>
                <a:ea typeface="Calibri" panose="020F0502020204030204" pitchFamily="34" charset="0"/>
              </a:rPr>
              <a:t>: quants of txt analysis re-sentiment analysis, scraping, sensors: and new     </a:t>
            </a:r>
          </a:p>
          <a:p>
            <a:pPr marL="141288" indent="0" algn="just">
              <a:lnSpc>
                <a:spcPct val="120000"/>
              </a:lnSpc>
              <a:spcBef>
                <a:spcPts val="0"/>
              </a:spcBef>
              <a:buNone/>
            </a:pPr>
            <a:r>
              <a:rPr lang="en-GB" sz="7200" dirty="0">
                <a:solidFill>
                  <a:srgbClr val="000000"/>
                </a:solidFill>
                <a:effectLst/>
                <a:latin typeface="Calibri" panose="020F0502020204030204" pitchFamily="34" charset="0"/>
                <a:ea typeface="Calibri" panose="020F0502020204030204" pitchFamily="34" charset="0"/>
              </a:rPr>
              <a:t> - </a:t>
            </a:r>
            <a:r>
              <a:rPr lang="en-GB" sz="7200" b="1" dirty="0">
                <a:solidFill>
                  <a:srgbClr val="000000"/>
                </a:solidFill>
                <a:latin typeface="Calibri" panose="020F0502020204030204" pitchFamily="34" charset="0"/>
                <a:ea typeface="Calibri" panose="020F0502020204030204" pitchFamily="34" charset="0"/>
              </a:rPr>
              <a:t>Estimating t</a:t>
            </a:r>
            <a:r>
              <a:rPr lang="en-GB" sz="7200" b="1" dirty="0">
                <a:solidFill>
                  <a:srgbClr val="000000"/>
                </a:solidFill>
                <a:effectLst/>
                <a:latin typeface="Calibri" panose="020F0502020204030204" pitchFamily="34" charset="0"/>
                <a:ea typeface="Calibri" panose="020F0502020204030204" pitchFamily="34" charset="0"/>
              </a:rPr>
              <a:t>echniques</a:t>
            </a:r>
            <a:r>
              <a:rPr lang="en-GB" sz="7200" dirty="0">
                <a:solidFill>
                  <a:srgbClr val="000000"/>
                </a:solidFill>
                <a:effectLst/>
                <a:latin typeface="Calibri" panose="020F0502020204030204" pitchFamily="34" charset="0"/>
                <a:ea typeface="Calibri" panose="020F0502020204030204" pitchFamily="34" charset="0"/>
              </a:rPr>
              <a:t>: big data, deep learning, Neural networks</a:t>
            </a:r>
            <a:endParaRPr lang="en-GB" sz="7200" dirty="0">
              <a:ea typeface="Calibri" panose="020F0502020204030204" pitchFamily="34" charset="0"/>
            </a:endParaRPr>
          </a:p>
          <a:p>
            <a:pPr algn="just">
              <a:spcBef>
                <a:spcPts val="1800"/>
              </a:spcBef>
              <a:spcAft>
                <a:spcPts val="800"/>
              </a:spcAft>
            </a:pPr>
            <a:r>
              <a:rPr lang="en-GB" sz="7200" b="1" dirty="0">
                <a:effectLst/>
                <a:ea typeface="Calibri" panose="020F0502020204030204" pitchFamily="34" charset="0"/>
              </a:rPr>
              <a:t>Adoption and use of AI in the workplace </a:t>
            </a:r>
            <a:r>
              <a:rPr lang="en-GB" sz="7200" b="1" dirty="0">
                <a:ea typeface="Calibri" panose="020F0502020204030204" pitchFamily="34" charset="0"/>
              </a:rPr>
              <a:t>(</a:t>
            </a:r>
            <a:r>
              <a:rPr lang="en-GB" sz="7200" b="1" dirty="0">
                <a:effectLst/>
                <a:ea typeface="Calibri" panose="020F0502020204030204" pitchFamily="34" charset="0"/>
              </a:rPr>
              <a:t>early stages, LR/SR)</a:t>
            </a:r>
            <a:r>
              <a:rPr lang="en-GB" sz="7200" dirty="0">
                <a:effectLst/>
                <a:ea typeface="Calibri" panose="020F0502020204030204" pitchFamily="34" charset="0"/>
              </a:rPr>
              <a:t>: labour and production re-organisation, </a:t>
            </a:r>
            <a:r>
              <a:rPr lang="en-GB" sz="7200" dirty="0">
                <a:ea typeface="Calibri" panose="020F0502020204030204" pitchFamily="34" charset="0"/>
              </a:rPr>
              <a:t>development of complementarities, </a:t>
            </a:r>
            <a:r>
              <a:rPr lang="en-GB" sz="7200" dirty="0">
                <a:effectLst/>
                <a:ea typeface="Calibri" panose="020F0502020204030204" pitchFamily="34" charset="0"/>
              </a:rPr>
              <a:t>new configurations.   The </a:t>
            </a:r>
            <a:r>
              <a:rPr lang="en-GB" sz="7200" b="1" dirty="0">
                <a:effectLst/>
                <a:ea typeface="Calibri" panose="020F0502020204030204" pitchFamily="34" charset="0"/>
              </a:rPr>
              <a:t>How:</a:t>
            </a:r>
            <a:r>
              <a:rPr lang="en-GB" sz="7200" dirty="0">
                <a:effectLst/>
                <a:ea typeface="Calibri" panose="020F0502020204030204" pitchFamily="34" charset="0"/>
              </a:rPr>
              <a:t> management can help adoption- manage adaptation (evolutionary approach has a lot to tell here)…… little evidence</a:t>
            </a:r>
          </a:p>
          <a:p>
            <a:pPr algn="just">
              <a:spcAft>
                <a:spcPts val="800"/>
              </a:spcAft>
            </a:pPr>
            <a:r>
              <a:rPr lang="en-GB" sz="7200" dirty="0">
                <a:ea typeface="Calibri" panose="020F0502020204030204" pitchFamily="34" charset="0"/>
              </a:rPr>
              <a:t>But it is not only about AI</a:t>
            </a:r>
            <a:endParaRPr lang="en-GB" sz="7200" dirty="0">
              <a:effectLst/>
              <a:ea typeface="Calibri" panose="020F0502020204030204" pitchFamily="34" charset="0"/>
            </a:endParaRPr>
          </a:p>
          <a:p>
            <a:pPr algn="just">
              <a:spcAft>
                <a:spcPts val="800"/>
              </a:spcAft>
            </a:pPr>
            <a:r>
              <a:rPr lang="en-GB" sz="7200" b="1" dirty="0">
                <a:solidFill>
                  <a:schemeClr val="accent1"/>
                </a:solidFill>
                <a:effectLst/>
                <a:ea typeface="Calibri" panose="020F0502020204030204" pitchFamily="34" charset="0"/>
              </a:rPr>
              <a:t>Industry 5.</a:t>
            </a:r>
            <a:r>
              <a:rPr lang="en-GB" sz="7200" b="1" dirty="0">
                <a:effectLst/>
                <a:ea typeface="Calibri" panose="020F0502020204030204" pitchFamily="34" charset="0"/>
              </a:rPr>
              <a:t> </a:t>
            </a:r>
            <a:r>
              <a:rPr lang="en-GB" sz="7200" b="1" i="1" dirty="0">
                <a:effectLst/>
                <a:ea typeface="Calibri" panose="020F0502020204030204" pitchFamily="34" charset="0"/>
              </a:rPr>
              <a:t>P</a:t>
            </a:r>
            <a:r>
              <a:rPr lang="en-GB" sz="7200" b="1" i="1" dirty="0">
                <a:effectLst/>
              </a:rPr>
              <a:t>utting research and innovation at the service of the transition to a </a:t>
            </a:r>
            <a:r>
              <a:rPr lang="en-GB" sz="7200" b="1" i="1" dirty="0">
                <a:solidFill>
                  <a:srgbClr val="FF0000"/>
                </a:solidFill>
                <a:effectLst/>
              </a:rPr>
              <a:t>sustainable, human-centric </a:t>
            </a:r>
            <a:r>
              <a:rPr lang="en-GB" sz="7200" b="1" i="1" dirty="0">
                <a:effectLst/>
              </a:rPr>
              <a:t>and</a:t>
            </a:r>
            <a:r>
              <a:rPr lang="en-GB" sz="7200" b="1" i="1" dirty="0">
                <a:solidFill>
                  <a:srgbClr val="FF0000"/>
                </a:solidFill>
                <a:effectLst/>
              </a:rPr>
              <a:t> resilient </a:t>
            </a:r>
            <a:r>
              <a:rPr lang="en-GB" sz="7200" b="1" i="1" dirty="0">
                <a:effectLst/>
              </a:rPr>
              <a:t>European industry</a:t>
            </a:r>
            <a:endParaRPr lang="en-GB" sz="6400" b="1" i="1" dirty="0">
              <a:effectLst/>
            </a:endParaRPr>
          </a:p>
          <a:p>
            <a:pPr algn="l"/>
            <a:r>
              <a:rPr lang="en-GB" sz="6400" i="1" dirty="0">
                <a:solidFill>
                  <a:srgbClr val="404040"/>
                </a:solidFill>
                <a:effectLst/>
              </a:rPr>
              <a:t>‘industry must lead the </a:t>
            </a:r>
            <a:r>
              <a:rPr lang="en-GB" sz="6400" b="1" i="1" dirty="0">
                <a:solidFill>
                  <a:srgbClr val="404040"/>
                </a:solidFill>
                <a:effectLst/>
              </a:rPr>
              <a:t>digital </a:t>
            </a:r>
            <a:r>
              <a:rPr lang="en-GB" sz="6400" i="1" dirty="0">
                <a:solidFill>
                  <a:srgbClr val="404040"/>
                </a:solidFill>
                <a:effectLst/>
              </a:rPr>
              <a:t>and </a:t>
            </a:r>
            <a:r>
              <a:rPr lang="en-GB" sz="6400" b="1" i="1" dirty="0">
                <a:solidFill>
                  <a:srgbClr val="404040"/>
                </a:solidFill>
                <a:effectLst/>
              </a:rPr>
              <a:t>green transitions</a:t>
            </a:r>
            <a:r>
              <a:rPr lang="en-GB" sz="6400" i="1" dirty="0">
                <a:solidFill>
                  <a:srgbClr val="404040"/>
                </a:solidFill>
                <a:effectLst/>
              </a:rPr>
              <a:t>. This approach provides a vison of industry that aims beyond efficiency and productivity as the sole goals…..</a:t>
            </a:r>
            <a:r>
              <a:rPr lang="en-GB" sz="6400" b="1" i="1" dirty="0">
                <a:solidFill>
                  <a:srgbClr val="404040"/>
                </a:solidFill>
                <a:effectLst/>
              </a:rPr>
              <a:t>.</a:t>
            </a:r>
            <a:r>
              <a:rPr lang="en-GB" sz="6400" i="1" dirty="0">
                <a:solidFill>
                  <a:srgbClr val="404040"/>
                </a:solidFill>
                <a:effectLst/>
              </a:rPr>
              <a:t> It places the </a:t>
            </a:r>
            <a:r>
              <a:rPr lang="en-GB" sz="6400" b="1" i="1" dirty="0">
                <a:solidFill>
                  <a:srgbClr val="404040"/>
                </a:solidFill>
                <a:effectLst/>
              </a:rPr>
              <a:t>wellbeing of the worker at the centre of the production process</a:t>
            </a:r>
            <a:r>
              <a:rPr lang="en-GB" sz="6400" i="1" dirty="0">
                <a:solidFill>
                  <a:srgbClr val="404040"/>
                </a:solidFill>
                <a:effectLst/>
              </a:rPr>
              <a:t> and uses new technologies to provide prosperity beyond jobs and growth…’.  </a:t>
            </a:r>
          </a:p>
          <a:p>
            <a:pPr marL="0" indent="0" algn="l">
              <a:buNone/>
            </a:pPr>
            <a:r>
              <a:rPr lang="en-GB" sz="6400" i="1" dirty="0">
                <a:solidFill>
                  <a:srgbClr val="404040"/>
                </a:solidFill>
              </a:rPr>
              <a:t>                                                                                                      </a:t>
            </a:r>
            <a:r>
              <a:rPr lang="en-GB" sz="6400" i="1" dirty="0">
                <a:solidFill>
                  <a:srgbClr val="404040"/>
                </a:solidFill>
                <a:effectLst/>
              </a:rPr>
              <a:t>European Commission, 2023</a:t>
            </a:r>
          </a:p>
          <a:p>
            <a:pPr marL="0" indent="0">
              <a:buNone/>
            </a:pPr>
            <a:endParaRPr lang="en-GB" sz="6400" b="0" i="0" dirty="0">
              <a:solidFill>
                <a:srgbClr val="404040"/>
              </a:solidFill>
              <a:effectLst/>
            </a:endParaRPr>
          </a:p>
          <a:p>
            <a:pPr marL="0" indent="0">
              <a:buNone/>
            </a:pPr>
            <a:r>
              <a:rPr lang="en-GB" sz="6400" b="0" i="0" dirty="0">
                <a:solidFill>
                  <a:srgbClr val="404040"/>
                </a:solidFill>
                <a:effectLst/>
              </a:rPr>
              <a:t>The Industry of the Future approach brings benefits for industry, for workers and for </a:t>
            </a:r>
            <a:r>
              <a:rPr lang="en-GB" sz="6400" b="1" i="0" dirty="0">
                <a:solidFill>
                  <a:srgbClr val="404040"/>
                </a:solidFill>
                <a:effectLst/>
              </a:rPr>
              <a:t>society</a:t>
            </a:r>
            <a:r>
              <a:rPr lang="en-GB" sz="6400" b="0" i="0" dirty="0">
                <a:solidFill>
                  <a:srgbClr val="404040"/>
                </a:solidFill>
                <a:effectLst/>
              </a:rPr>
              <a:t>.</a:t>
            </a:r>
          </a:p>
          <a:p>
            <a:pPr marL="0" indent="0" algn="l">
              <a:buNone/>
            </a:pPr>
            <a:endParaRPr lang="en-GB" sz="6400" i="1" dirty="0">
              <a:solidFill>
                <a:srgbClr val="404040"/>
              </a:solidFill>
              <a:effectLst/>
            </a:endParaRPr>
          </a:p>
          <a:p>
            <a:endParaRPr lang="en-GB" sz="3200" dirty="0"/>
          </a:p>
          <a:p>
            <a:endParaRPr lang="en-GB" dirty="0"/>
          </a:p>
        </p:txBody>
      </p:sp>
    </p:spTree>
    <p:extLst>
      <p:ext uri="{BB962C8B-B14F-4D97-AF65-F5344CB8AC3E}">
        <p14:creationId xmlns:p14="http://schemas.microsoft.com/office/powerpoint/2010/main" val="1657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3B8B-BFED-4DB0-B1A2-F1D19F36F61F}"/>
              </a:ext>
            </a:extLst>
          </p:cNvPr>
          <p:cNvSpPr>
            <a:spLocks noGrp="1"/>
          </p:cNvSpPr>
          <p:nvPr>
            <p:ph type="title"/>
          </p:nvPr>
        </p:nvSpPr>
        <p:spPr/>
        <p:txBody>
          <a:bodyPr>
            <a:normAutofit/>
          </a:bodyPr>
          <a:lstStyle/>
          <a:p>
            <a:r>
              <a:rPr lang="en-GB" dirty="0">
                <a:solidFill>
                  <a:schemeClr val="tx1"/>
                </a:solidFill>
              </a:rPr>
              <a:t>Q</a:t>
            </a:r>
            <a:r>
              <a:rPr lang="en-GB" sz="2400" b="1" i="1" dirty="0">
                <a:solidFill>
                  <a:srgbClr val="000000"/>
                </a:solidFill>
                <a:effectLst/>
                <a:latin typeface="Calibri" panose="020F0502020204030204" pitchFamily="34" charset="0"/>
                <a:ea typeface="Calibri" panose="020F0502020204030204" pitchFamily="34" charset="0"/>
              </a:rPr>
              <a:t>1. Which are the most promising avenues for future research on the session topic? </a:t>
            </a:r>
            <a:endParaRPr lang="en-GB" dirty="0"/>
          </a:p>
        </p:txBody>
      </p:sp>
      <p:sp>
        <p:nvSpPr>
          <p:cNvPr id="3" name="Content Placeholder 2">
            <a:extLst>
              <a:ext uri="{FF2B5EF4-FFF2-40B4-BE49-F238E27FC236}">
                <a16:creationId xmlns:a16="http://schemas.microsoft.com/office/drawing/2014/main" id="{0FF98C47-F3ED-429B-BE49-9D299A3C122A}"/>
              </a:ext>
            </a:extLst>
          </p:cNvPr>
          <p:cNvSpPr>
            <a:spLocks noGrp="1"/>
          </p:cNvSpPr>
          <p:nvPr>
            <p:ph idx="1"/>
          </p:nvPr>
        </p:nvSpPr>
        <p:spPr>
          <a:xfrm>
            <a:off x="534057" y="1324824"/>
            <a:ext cx="8263102" cy="3765348"/>
          </a:xfrm>
        </p:spPr>
        <p:txBody>
          <a:bodyPr>
            <a:normAutofit fontScale="77500" lnSpcReduction="20000"/>
          </a:bodyPr>
          <a:lstStyle/>
          <a:p>
            <a:pPr marL="0" indent="0" algn="just">
              <a:spcAft>
                <a:spcPts val="800"/>
              </a:spcAft>
              <a:buNone/>
            </a:pPr>
            <a:r>
              <a:rPr lang="en-GB" sz="1800" b="1" u="sng" dirty="0">
                <a:solidFill>
                  <a:schemeClr val="accent1">
                    <a:lumMod val="75000"/>
                  </a:schemeClr>
                </a:solidFill>
                <a:ea typeface="Calibri" panose="020F0502020204030204" pitchFamily="34" charset="0"/>
              </a:rPr>
              <a:t>HUMAN CENTRIC </a:t>
            </a:r>
            <a:r>
              <a:rPr lang="en-GB" sz="1800" dirty="0">
                <a:ea typeface="Calibri" panose="020F0502020204030204" pitchFamily="34" charset="0"/>
              </a:rPr>
              <a:t>(beyond </a:t>
            </a:r>
            <a:r>
              <a:rPr lang="en-GB" sz="1800" i="1" dirty="0">
                <a:effectLst/>
                <a:ea typeface="Calibri" panose="020F0502020204030204" pitchFamily="34" charset="0"/>
              </a:rPr>
              <a:t>RBTC, SBTC, TBTC, Tennessee study)</a:t>
            </a:r>
          </a:p>
          <a:p>
            <a:pPr algn="just">
              <a:spcAft>
                <a:spcPts val="800"/>
              </a:spcAft>
            </a:pPr>
            <a:r>
              <a:rPr lang="en-GB" sz="1800" b="1" dirty="0">
                <a:ea typeface="Calibri" panose="020F0502020204030204" pitchFamily="34" charset="0"/>
              </a:rPr>
              <a:t>Nature of jobs</a:t>
            </a:r>
            <a:r>
              <a:rPr lang="en-GB" sz="1800" dirty="0">
                <a:ea typeface="Calibri" panose="020F0502020204030204" pitchFamily="34" charset="0"/>
              </a:rPr>
              <a:t>: ‘good’ jobs, digital labour platform work (</a:t>
            </a:r>
            <a:r>
              <a:rPr lang="en-GB" sz="1800" dirty="0" err="1">
                <a:ea typeface="Calibri" panose="020F0502020204030204" pitchFamily="34" charset="0"/>
              </a:rPr>
              <a:t>Coleem</a:t>
            </a:r>
            <a:r>
              <a:rPr lang="en-GB" sz="1800" dirty="0">
                <a:ea typeface="Calibri" panose="020F0502020204030204" pitchFamily="34" charset="0"/>
              </a:rPr>
              <a:t>/</a:t>
            </a:r>
            <a:r>
              <a:rPr lang="en-GB" sz="1800" dirty="0" err="1">
                <a:solidFill>
                  <a:srgbClr val="383838"/>
                </a:solidFill>
              </a:rPr>
              <a:t>AMPWork</a:t>
            </a:r>
            <a:r>
              <a:rPr lang="en-GB" sz="1800" dirty="0">
                <a:solidFill>
                  <a:srgbClr val="383838"/>
                </a:solidFill>
              </a:rPr>
              <a:t> survey), skills distribution-&gt; more on quality and quantity of </a:t>
            </a:r>
            <a:r>
              <a:rPr lang="en-GB" sz="1800" dirty="0" err="1">
                <a:solidFill>
                  <a:srgbClr val="383838"/>
                </a:solidFill>
              </a:rPr>
              <a:t>labout</a:t>
            </a:r>
            <a:endParaRPr lang="en-GB" sz="1800" dirty="0">
              <a:solidFill>
                <a:srgbClr val="383838"/>
              </a:solidFill>
            </a:endParaRPr>
          </a:p>
          <a:p>
            <a:pPr algn="just">
              <a:spcAft>
                <a:spcPts val="800"/>
              </a:spcAft>
            </a:pPr>
            <a:r>
              <a:rPr lang="en-GB" sz="1800" b="1" dirty="0">
                <a:solidFill>
                  <a:srgbClr val="383838"/>
                </a:solidFill>
                <a:ea typeface="Calibri" panose="020F0502020204030204" pitchFamily="34" charset="0"/>
              </a:rPr>
              <a:t>Personal Wellbeing</a:t>
            </a:r>
            <a:r>
              <a:rPr lang="en-GB" sz="1800" dirty="0">
                <a:solidFill>
                  <a:srgbClr val="383838"/>
                </a:solidFill>
                <a:ea typeface="Calibri" panose="020F0502020204030204" pitchFamily="34" charset="0"/>
              </a:rPr>
              <a:t> and sustainable workplaces: health and productivity</a:t>
            </a:r>
          </a:p>
          <a:p>
            <a:pPr algn="just">
              <a:spcAft>
                <a:spcPts val="800"/>
              </a:spcAft>
            </a:pPr>
            <a:r>
              <a:rPr lang="en-GB" sz="1800" dirty="0">
                <a:ea typeface="Calibri" panose="020F0502020204030204" pitchFamily="34" charset="0"/>
              </a:rPr>
              <a:t>Double fronted </a:t>
            </a:r>
            <a:r>
              <a:rPr lang="en-GB" sz="1800" b="1" dirty="0">
                <a:ea typeface="Calibri" panose="020F0502020204030204" pitchFamily="34" charset="0"/>
              </a:rPr>
              <a:t>individuals</a:t>
            </a:r>
            <a:r>
              <a:rPr lang="en-GB" sz="1800" dirty="0">
                <a:ea typeface="Calibri" panose="020F0502020204030204" pitchFamily="34" charset="0"/>
              </a:rPr>
              <a:t> as labour force and users/consumers (not just F2C or F2F)</a:t>
            </a:r>
          </a:p>
          <a:p>
            <a:pPr algn="just">
              <a:spcAft>
                <a:spcPts val="800"/>
              </a:spcAft>
            </a:pPr>
            <a:r>
              <a:rPr lang="en-GB" sz="1800" b="1" dirty="0">
                <a:solidFill>
                  <a:srgbClr val="383838"/>
                </a:solidFill>
                <a:ea typeface="Calibri" panose="020F0502020204030204" pitchFamily="34" charset="0"/>
              </a:rPr>
              <a:t>S</a:t>
            </a:r>
            <a:r>
              <a:rPr lang="en-GB" sz="1800" b="1" i="1" dirty="0">
                <a:effectLst/>
                <a:ea typeface="Calibri" panose="020F0502020204030204" pitchFamily="34" charset="0"/>
              </a:rPr>
              <a:t>ocietal </a:t>
            </a:r>
            <a:r>
              <a:rPr lang="en-GB" sz="1800" b="1" i="1" dirty="0">
                <a:solidFill>
                  <a:srgbClr val="000000"/>
                </a:solidFill>
                <a:effectLst/>
                <a:ea typeface="Calibri" panose="020F0502020204030204" pitchFamily="34" charset="0"/>
              </a:rPr>
              <a:t>and environmental </a:t>
            </a:r>
            <a:r>
              <a:rPr lang="en-GB" sz="1800" i="1" dirty="0">
                <a:solidFill>
                  <a:srgbClr val="000000"/>
                </a:solidFill>
                <a:effectLst/>
                <a:ea typeface="Calibri" panose="020F0502020204030204" pitchFamily="34" charset="0"/>
              </a:rPr>
              <a:t>benefit/returns (beyond GDP) -&gt; more labour mkt indicators</a:t>
            </a:r>
          </a:p>
          <a:p>
            <a:pPr marL="0" indent="0" algn="just">
              <a:spcAft>
                <a:spcPts val="800"/>
              </a:spcAft>
              <a:buNone/>
            </a:pPr>
            <a:endParaRPr lang="en-GB" sz="1800" b="1" dirty="0">
              <a:effectLst/>
              <a:ea typeface="Calibri" panose="020F0502020204030204" pitchFamily="34" charset="0"/>
            </a:endParaRPr>
          </a:p>
          <a:p>
            <a:pPr marL="0" indent="0" algn="just">
              <a:spcAft>
                <a:spcPts val="800"/>
              </a:spcAft>
              <a:buNone/>
            </a:pPr>
            <a:r>
              <a:rPr lang="en-GB" sz="1800" b="1" u="sng" dirty="0">
                <a:solidFill>
                  <a:srgbClr val="4472C4"/>
                </a:solidFill>
                <a:effectLst/>
                <a:ea typeface="Calibri" panose="020F0502020204030204" pitchFamily="34" charset="0"/>
              </a:rPr>
              <a:t>RESILIANT</a:t>
            </a:r>
            <a:endParaRPr lang="en-GB" sz="1800" dirty="0">
              <a:solidFill>
                <a:srgbClr val="000000"/>
              </a:solidFill>
              <a:effectLst/>
              <a:ea typeface="Calibri" panose="020F0502020204030204" pitchFamily="34" charset="0"/>
            </a:endParaRPr>
          </a:p>
          <a:p>
            <a:pPr marL="0" indent="0" algn="just">
              <a:spcAft>
                <a:spcPts val="800"/>
              </a:spcAft>
              <a:buNone/>
            </a:pPr>
            <a:r>
              <a:rPr lang="en-GB" sz="1800" dirty="0">
                <a:solidFill>
                  <a:srgbClr val="000000"/>
                </a:solidFill>
                <a:effectLst/>
                <a:ea typeface="Calibri" panose="020F0502020204030204" pitchFamily="34" charset="0"/>
              </a:rPr>
              <a:t>Supply chain and </a:t>
            </a:r>
            <a:r>
              <a:rPr lang="en-GB" sz="1800" b="1" dirty="0">
                <a:solidFill>
                  <a:srgbClr val="000000"/>
                </a:solidFill>
                <a:effectLst/>
                <a:ea typeface="Calibri" panose="020F0502020204030204" pitchFamily="34" charset="0"/>
              </a:rPr>
              <a:t>risk management</a:t>
            </a:r>
            <a:r>
              <a:rPr lang="en-GB" sz="1800" dirty="0">
                <a:solidFill>
                  <a:srgbClr val="000000"/>
                </a:solidFill>
                <a:effectLst/>
                <a:ea typeface="Calibri" panose="020F0502020204030204" pitchFamily="34" charset="0"/>
              </a:rPr>
              <a:t> and firm level</a:t>
            </a:r>
            <a:r>
              <a:rPr lang="en-GB" sz="800" i="1" dirty="0">
                <a:solidFill>
                  <a:srgbClr val="000000"/>
                </a:solidFill>
                <a:effectLst/>
                <a:ea typeface="Calibri" panose="020F0502020204030204" pitchFamily="34" charset="0"/>
              </a:rPr>
              <a:t> </a:t>
            </a:r>
            <a:endParaRPr lang="en-GB" sz="1800" dirty="0">
              <a:effectLst/>
              <a:ea typeface="Calibri" panose="020F0502020204030204" pitchFamily="34" charset="0"/>
            </a:endParaRPr>
          </a:p>
          <a:p>
            <a:pPr algn="just">
              <a:lnSpc>
                <a:spcPct val="120000"/>
              </a:lnSpc>
              <a:spcBef>
                <a:spcPts val="0"/>
              </a:spcBef>
            </a:pPr>
            <a:r>
              <a:rPr lang="en-GB" sz="1800" dirty="0">
                <a:solidFill>
                  <a:srgbClr val="000000"/>
                </a:solidFill>
                <a:effectLst/>
                <a:ea typeface="Calibri" panose="020F0502020204030204" pitchFamily="34" charset="0"/>
              </a:rPr>
              <a:t>Seismic movement with decoupling/rehousing operations </a:t>
            </a:r>
            <a:r>
              <a:rPr lang="en-GB" sz="1800" dirty="0" err="1">
                <a:solidFill>
                  <a:srgbClr val="000000"/>
                </a:solidFill>
                <a:effectLst/>
                <a:ea typeface="Calibri" panose="020F0502020204030204" pitchFamily="34" charset="0"/>
              </a:rPr>
              <a:t>e.g</a:t>
            </a:r>
            <a:r>
              <a:rPr lang="en-GB" sz="1800" dirty="0">
                <a:solidFill>
                  <a:srgbClr val="000000"/>
                </a:solidFill>
                <a:effectLst/>
                <a:ea typeface="Calibri" panose="020F0502020204030204" pitchFamily="34" charset="0"/>
              </a:rPr>
              <a:t> </a:t>
            </a:r>
            <a:r>
              <a:rPr lang="en-GB" sz="1800" b="1" dirty="0">
                <a:solidFill>
                  <a:srgbClr val="000000"/>
                </a:solidFill>
                <a:effectLst/>
                <a:ea typeface="Calibri" panose="020F0502020204030204" pitchFamily="34" charset="0"/>
              </a:rPr>
              <a:t>microchips</a:t>
            </a:r>
            <a:r>
              <a:rPr lang="en-GB" sz="1800" dirty="0">
                <a:solidFill>
                  <a:srgbClr val="000000"/>
                </a:solidFill>
                <a:effectLst/>
                <a:ea typeface="Calibri" panose="020F0502020204030204" pitchFamily="34" charset="0"/>
              </a:rPr>
              <a:t> in US and EU to reduce reliance on Taiwan</a:t>
            </a:r>
          </a:p>
          <a:p>
            <a:pPr algn="just">
              <a:lnSpc>
                <a:spcPct val="120000"/>
              </a:lnSpc>
              <a:spcBef>
                <a:spcPts val="0"/>
              </a:spcBef>
            </a:pPr>
            <a:r>
              <a:rPr lang="en-GB" sz="1800" dirty="0">
                <a:solidFill>
                  <a:srgbClr val="000000"/>
                </a:solidFill>
                <a:effectLst/>
                <a:ea typeface="Calibri" panose="020F0502020204030204" pitchFamily="34" charset="0"/>
              </a:rPr>
              <a:t>Exchange rate devaluation to relaunch manufacturing (!)</a:t>
            </a:r>
          </a:p>
          <a:p>
            <a:pPr algn="just">
              <a:lnSpc>
                <a:spcPct val="120000"/>
              </a:lnSpc>
              <a:spcBef>
                <a:spcPts val="0"/>
              </a:spcBef>
            </a:pPr>
            <a:r>
              <a:rPr lang="en-GB" sz="1800" dirty="0">
                <a:solidFill>
                  <a:srgbClr val="000000"/>
                </a:solidFill>
                <a:effectLst/>
                <a:ea typeface="Calibri" panose="020F0502020204030204" pitchFamily="34" charset="0"/>
              </a:rPr>
              <a:t>More debate on industrial policy and government intervention</a:t>
            </a:r>
            <a:endParaRPr lang="en-GB" dirty="0"/>
          </a:p>
        </p:txBody>
      </p:sp>
    </p:spTree>
    <p:extLst>
      <p:ext uri="{BB962C8B-B14F-4D97-AF65-F5344CB8AC3E}">
        <p14:creationId xmlns:p14="http://schemas.microsoft.com/office/powerpoint/2010/main" val="180271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F6E7-F721-4129-9EDC-6A88DE367263}"/>
              </a:ext>
            </a:extLst>
          </p:cNvPr>
          <p:cNvSpPr>
            <a:spLocks noGrp="1"/>
          </p:cNvSpPr>
          <p:nvPr>
            <p:ph type="title"/>
          </p:nvPr>
        </p:nvSpPr>
        <p:spPr/>
        <p:txBody>
          <a:bodyPr>
            <a:normAutofit fontScale="90000"/>
          </a:bodyPr>
          <a:lstStyle/>
          <a:p>
            <a:r>
              <a:rPr lang="en-GB" dirty="0">
                <a:solidFill>
                  <a:schemeClr val="tx1"/>
                </a:solidFill>
              </a:rPr>
              <a:t>Q</a:t>
            </a:r>
            <a:r>
              <a:rPr lang="en-GB" sz="2800" b="1" i="1" dirty="0">
                <a:solidFill>
                  <a:srgbClr val="000000"/>
                </a:solidFill>
                <a:effectLst/>
                <a:latin typeface="Calibri" panose="020F0502020204030204" pitchFamily="34" charset="0"/>
                <a:ea typeface="Calibri" panose="020F0502020204030204" pitchFamily="34" charset="0"/>
              </a:rPr>
              <a:t>1. Which are the most promising avenues for future research on the session topic? </a:t>
            </a:r>
            <a:br>
              <a:rPr lang="en-GB" sz="28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DE8B5109-D773-4613-96D1-3929EC6FC039}"/>
              </a:ext>
            </a:extLst>
          </p:cNvPr>
          <p:cNvSpPr>
            <a:spLocks noGrp="1"/>
          </p:cNvSpPr>
          <p:nvPr>
            <p:ph idx="1"/>
          </p:nvPr>
        </p:nvSpPr>
        <p:spPr>
          <a:xfrm>
            <a:off x="628650" y="1054419"/>
            <a:ext cx="8177049" cy="3437996"/>
          </a:xfrm>
        </p:spPr>
        <p:txBody>
          <a:bodyPr>
            <a:normAutofit fontScale="25000" lnSpcReduction="20000"/>
          </a:bodyPr>
          <a:lstStyle/>
          <a:p>
            <a:pPr marL="273050" indent="-273050" algn="just">
              <a:spcAft>
                <a:spcPts val="800"/>
              </a:spcAft>
              <a:buNone/>
            </a:pPr>
            <a:r>
              <a:rPr lang="en-GB" sz="9600" b="1" i="1" dirty="0">
                <a:solidFill>
                  <a:srgbClr val="4472C4"/>
                </a:solidFill>
                <a:effectLst/>
                <a:latin typeface="Calibri" panose="020F0502020204030204" pitchFamily="34" charset="0"/>
                <a:ea typeface="Calibri" panose="020F0502020204030204" pitchFamily="34" charset="0"/>
              </a:rPr>
              <a:t>S</a:t>
            </a:r>
            <a:r>
              <a:rPr lang="en-GB" sz="7200" b="1" i="1" dirty="0">
                <a:solidFill>
                  <a:srgbClr val="4472C4"/>
                </a:solidFill>
                <a:effectLst/>
                <a:latin typeface="Calibri" panose="020F0502020204030204" pitchFamily="34" charset="0"/>
                <a:ea typeface="Calibri" panose="020F0502020204030204" pitchFamily="34" charset="0"/>
              </a:rPr>
              <a:t>ustainability (transition to net zero) </a:t>
            </a:r>
            <a:r>
              <a:rPr lang="en-GB" sz="7200" b="1" i="1" dirty="0">
                <a:solidFill>
                  <a:srgbClr val="000000"/>
                </a:solidFill>
                <a:effectLst/>
                <a:latin typeface="Calibri" panose="020F0502020204030204" pitchFamily="34" charset="0"/>
                <a:ea typeface="Calibri" panose="020F0502020204030204" pitchFamily="34" charset="0"/>
              </a:rPr>
              <a:t>so much more to say…</a:t>
            </a:r>
            <a:endParaRPr lang="en-GB" sz="7200" dirty="0">
              <a:effectLst/>
              <a:latin typeface="Calibri" panose="020F0502020204030204" pitchFamily="34" charset="0"/>
              <a:ea typeface="Calibri" panose="020F0502020204030204" pitchFamily="34" charset="0"/>
            </a:endParaRPr>
          </a:p>
          <a:p>
            <a:pPr marL="273050" indent="-273050" algn="just">
              <a:spcAft>
                <a:spcPts val="800"/>
              </a:spcAft>
            </a:pPr>
            <a:r>
              <a:rPr lang="en-GB" sz="6400" i="1" dirty="0">
                <a:solidFill>
                  <a:srgbClr val="000000"/>
                </a:solidFill>
                <a:effectLst/>
                <a:latin typeface="Calibri" panose="020F0502020204030204" pitchFamily="34" charset="0"/>
                <a:ea typeface="Calibri" panose="020F0502020204030204" pitchFamily="34" charset="0"/>
              </a:rPr>
              <a:t>INTERDISCIPLNARITY: behavioural Sciences, economists, computer scientists, engineers, central bankers, management.</a:t>
            </a:r>
            <a:endParaRPr lang="en-GB" sz="6400" dirty="0">
              <a:effectLst/>
              <a:latin typeface="Calibri" panose="020F0502020204030204" pitchFamily="34" charset="0"/>
              <a:ea typeface="Calibri" panose="020F0502020204030204" pitchFamily="34" charset="0"/>
            </a:endParaRPr>
          </a:p>
          <a:p>
            <a:pPr marL="273050" indent="-273050" algn="just">
              <a:spcAft>
                <a:spcPts val="800"/>
              </a:spcAft>
            </a:pPr>
            <a:r>
              <a:rPr lang="en-GB" sz="6400" i="1" dirty="0">
                <a:solidFill>
                  <a:srgbClr val="000000"/>
                </a:solidFill>
                <a:effectLst/>
                <a:latin typeface="Calibri" panose="020F0502020204030204" pitchFamily="34" charset="0"/>
                <a:ea typeface="Calibri" panose="020F0502020204030204" pitchFamily="34" charset="0"/>
              </a:rPr>
              <a:t>INNOVATION PERSPECTIVES: f</a:t>
            </a:r>
            <a:r>
              <a:rPr lang="en-GB" sz="6400" i="1" dirty="0">
                <a:solidFill>
                  <a:srgbClr val="000000"/>
                </a:solidFill>
                <a:latin typeface="Calibri" panose="020F0502020204030204" pitchFamily="34" charset="0"/>
                <a:ea typeface="Calibri" panose="020F0502020204030204" pitchFamily="34" charset="0"/>
              </a:rPr>
              <a:t>rom </a:t>
            </a:r>
            <a:r>
              <a:rPr lang="en-GB" sz="6400" b="1" i="1" dirty="0">
                <a:solidFill>
                  <a:srgbClr val="000000"/>
                </a:solidFill>
                <a:effectLst/>
                <a:latin typeface="Calibri" panose="020F0502020204030204" pitchFamily="34" charset="0"/>
                <a:ea typeface="Calibri" panose="020F0502020204030204" pitchFamily="34" charset="0"/>
              </a:rPr>
              <a:t>technological coexistence, lock-in path dependence, technological race </a:t>
            </a:r>
            <a:r>
              <a:rPr lang="en-GB" sz="6400" i="1" dirty="0">
                <a:solidFill>
                  <a:srgbClr val="000000"/>
                </a:solidFill>
                <a:effectLst/>
                <a:latin typeface="Calibri" panose="020F0502020204030204" pitchFamily="34" charset="0"/>
                <a:ea typeface="Calibri" panose="020F0502020204030204" pitchFamily="34" charset="0"/>
              </a:rPr>
              <a:t>to </a:t>
            </a:r>
            <a:r>
              <a:rPr lang="en-GB" sz="6400" b="1" i="1" dirty="0">
                <a:solidFill>
                  <a:srgbClr val="000000"/>
                </a:solidFill>
                <a:effectLst/>
                <a:latin typeface="Calibri" panose="020F0502020204030204" pitchFamily="34" charset="0"/>
                <a:ea typeface="Calibri" panose="020F0502020204030204" pitchFamily="34" charset="0"/>
              </a:rPr>
              <a:t>emerging technological trajectories</a:t>
            </a:r>
            <a:r>
              <a:rPr lang="en-GB" sz="6400" i="1" dirty="0">
                <a:solidFill>
                  <a:srgbClr val="000000"/>
                </a:solidFill>
                <a:effectLst/>
                <a:latin typeface="Calibri" panose="020F0502020204030204" pitchFamily="34" charset="0"/>
                <a:ea typeface="Calibri" panose="020F0502020204030204" pitchFamily="34" charset="0"/>
              </a:rPr>
              <a:t> and </a:t>
            </a:r>
            <a:r>
              <a:rPr lang="en-GB" sz="6400" b="1" i="1" dirty="0">
                <a:solidFill>
                  <a:srgbClr val="000000"/>
                </a:solidFill>
                <a:effectLst/>
                <a:latin typeface="Calibri" panose="020F0502020204030204" pitchFamily="34" charset="0"/>
                <a:ea typeface="Calibri" panose="020F0502020204030204" pitchFamily="34" charset="0"/>
              </a:rPr>
              <a:t>adoption </a:t>
            </a:r>
            <a:r>
              <a:rPr lang="en-GB" sz="6400" i="1" dirty="0">
                <a:solidFill>
                  <a:srgbClr val="000000"/>
                </a:solidFill>
                <a:effectLst/>
                <a:latin typeface="Calibri" panose="020F0502020204030204" pitchFamily="34" charset="0"/>
                <a:ea typeface="Calibri" panose="020F0502020204030204" pitchFamily="34" charset="0"/>
              </a:rPr>
              <a:t>where we see market forces in action</a:t>
            </a:r>
          </a:p>
          <a:p>
            <a:pPr marL="273050" indent="-273050" algn="just">
              <a:spcAft>
                <a:spcPts val="800"/>
              </a:spcAft>
            </a:pPr>
            <a:r>
              <a:rPr lang="en-GB" sz="6400" i="1" dirty="0">
                <a:solidFill>
                  <a:srgbClr val="000000"/>
                </a:solidFill>
                <a:effectLst/>
                <a:latin typeface="Calibri" panose="020F0502020204030204" pitchFamily="34" charset="0"/>
                <a:ea typeface="Calibri" panose="020F0502020204030204" pitchFamily="34" charset="0"/>
              </a:rPr>
              <a:t>speed of adjustment requires special </a:t>
            </a:r>
            <a:r>
              <a:rPr lang="en-GB" sz="6400" b="1" i="1" dirty="0">
                <a:solidFill>
                  <a:srgbClr val="000000"/>
                </a:solidFill>
                <a:effectLst/>
                <a:latin typeface="Calibri" panose="020F0502020204030204" pitchFamily="34" charset="0"/>
                <a:ea typeface="Calibri" panose="020F0502020204030204" pitchFamily="34" charset="0"/>
              </a:rPr>
              <a:t>management skills</a:t>
            </a:r>
            <a:r>
              <a:rPr lang="en-GB" sz="6400" i="1" dirty="0">
                <a:solidFill>
                  <a:srgbClr val="000000"/>
                </a:solidFill>
                <a:effectLst/>
                <a:latin typeface="Calibri" panose="020F0502020204030204" pitchFamily="34" charset="0"/>
                <a:ea typeface="Calibri" panose="020F0502020204030204" pitchFamily="34" charset="0"/>
              </a:rPr>
              <a:t> to take people on board  as routines will need to be established and new jobs created to work with digital technologies e.g. GE, R&amp;R, </a:t>
            </a:r>
          </a:p>
          <a:p>
            <a:pPr marL="273050" indent="-273050" algn="just">
              <a:spcAft>
                <a:spcPts val="800"/>
              </a:spcAft>
            </a:pPr>
            <a:r>
              <a:rPr lang="en-GB" sz="6400" b="1" i="1" dirty="0">
                <a:solidFill>
                  <a:srgbClr val="000000"/>
                </a:solidFill>
                <a:effectLst/>
                <a:latin typeface="Calibri" panose="020F0502020204030204" pitchFamily="34" charset="0"/>
                <a:ea typeface="Calibri" panose="020F0502020204030204" pitchFamily="34" charset="0"/>
              </a:rPr>
              <a:t>Circular economy,</a:t>
            </a:r>
            <a:r>
              <a:rPr lang="en-GB" sz="6400" i="1" dirty="0">
                <a:solidFill>
                  <a:srgbClr val="000000"/>
                </a:solidFill>
                <a:effectLst/>
                <a:latin typeface="Calibri" panose="020F0502020204030204" pitchFamily="34" charset="0"/>
                <a:ea typeface="Calibri" panose="020F0502020204030204" pitchFamily="34" charset="0"/>
              </a:rPr>
              <a:t> reducing waste (materials new/reused in production) and possibly new configurations and technological and non-technological innovations </a:t>
            </a:r>
          </a:p>
          <a:p>
            <a:pPr marL="273050" indent="-273050" algn="just">
              <a:spcAft>
                <a:spcPts val="800"/>
              </a:spcAft>
              <a:tabLst>
                <a:tab pos="273050" algn="l"/>
              </a:tabLst>
            </a:pPr>
            <a:r>
              <a:rPr lang="en-GB" sz="6400" i="1" dirty="0">
                <a:solidFill>
                  <a:srgbClr val="000000"/>
                </a:solidFill>
                <a:latin typeface="Calibri" panose="020F0502020204030204" pitchFamily="34" charset="0"/>
                <a:ea typeface="Calibri" panose="020F0502020204030204" pitchFamily="34" charset="0"/>
              </a:rPr>
              <a:t> </a:t>
            </a:r>
            <a:r>
              <a:rPr lang="en-GB" sz="6400" b="1" i="1" dirty="0">
                <a:solidFill>
                  <a:srgbClr val="000000"/>
                </a:solidFill>
                <a:effectLst/>
                <a:latin typeface="Calibri" panose="020F0502020204030204" pitchFamily="34" charset="0"/>
                <a:ea typeface="Calibri" panose="020F0502020204030204" pitchFamily="34" charset="0"/>
              </a:rPr>
              <a:t>Supply chain</a:t>
            </a:r>
            <a:r>
              <a:rPr lang="en-GB" sz="6400" i="1" dirty="0">
                <a:solidFill>
                  <a:srgbClr val="000000"/>
                </a:solidFill>
                <a:effectLst/>
                <a:latin typeface="Calibri" panose="020F0502020204030204" pitchFamily="34" charset="0"/>
                <a:ea typeface="Calibri" panose="020F0502020204030204" pitchFamily="34" charset="0"/>
              </a:rPr>
              <a:t> what are the sustainability </a:t>
            </a:r>
            <a:r>
              <a:rPr lang="en-GB" sz="6400" b="1" i="1" u="sng" dirty="0">
                <a:solidFill>
                  <a:srgbClr val="000000"/>
                </a:solidFill>
                <a:effectLst/>
                <a:latin typeface="Calibri" panose="020F0502020204030204" pitchFamily="34" charset="0"/>
                <a:ea typeface="Calibri" panose="020F0502020204030204" pitchFamily="34" charset="0"/>
              </a:rPr>
              <a:t>standards</a:t>
            </a:r>
            <a:r>
              <a:rPr lang="en-GB" sz="6400" b="1" i="1" dirty="0">
                <a:solidFill>
                  <a:srgbClr val="000000"/>
                </a:solidFill>
                <a:effectLst/>
                <a:latin typeface="Calibri" panose="020F0502020204030204" pitchFamily="34" charset="0"/>
                <a:ea typeface="Calibri" panose="020F0502020204030204" pitchFamily="34" charset="0"/>
              </a:rPr>
              <a:t> </a:t>
            </a:r>
            <a:r>
              <a:rPr lang="en-GB" sz="6400" i="1" dirty="0">
                <a:solidFill>
                  <a:srgbClr val="000000"/>
                </a:solidFill>
                <a:effectLst/>
                <a:latin typeface="Calibri" panose="020F0502020204030204" pitchFamily="34" charset="0"/>
                <a:ea typeface="Calibri" panose="020F0502020204030204" pitchFamily="34" charset="0"/>
              </a:rPr>
              <a:t>(companies self-proclaiming themselves sustainable, are they?).</a:t>
            </a:r>
            <a:r>
              <a:rPr lang="en-GB" sz="6400" b="1" i="1" dirty="0">
                <a:solidFill>
                  <a:srgbClr val="000000"/>
                </a:solidFill>
                <a:effectLst/>
                <a:latin typeface="Calibri" panose="020F0502020204030204" pitchFamily="34" charset="0"/>
                <a:ea typeface="Calibri" panose="020F0502020204030204" pitchFamily="34" charset="0"/>
              </a:rPr>
              <a:t> </a:t>
            </a:r>
            <a:endParaRPr lang="en-GB" sz="6400" dirty="0">
              <a:solidFill>
                <a:srgbClr val="000000"/>
              </a:solidFill>
              <a:effectLst/>
              <a:latin typeface="Calibri" panose="020F0502020204030204" pitchFamily="34" charset="0"/>
              <a:ea typeface="Calibri" panose="020F0502020204030204" pitchFamily="34" charset="0"/>
            </a:endParaRPr>
          </a:p>
          <a:p>
            <a:pPr marL="0" indent="0" algn="just">
              <a:spcAft>
                <a:spcPts val="800"/>
              </a:spcAft>
              <a:buNone/>
            </a:pPr>
            <a:r>
              <a:rPr lang="en-GB" sz="6400" b="1" i="1" dirty="0">
                <a:solidFill>
                  <a:srgbClr val="000000"/>
                </a:solidFill>
                <a:effectLst/>
                <a:latin typeface="Calibri" panose="020F0502020204030204" pitchFamily="34" charset="0"/>
                <a:ea typeface="Calibri" panose="020F0502020204030204" pitchFamily="34" charset="0"/>
              </a:rPr>
              <a:t>POLICY as a RACE FOR TECHNOLOGY DOMINANCE see. EU and US R&amp;D GRANTS </a:t>
            </a:r>
            <a:r>
              <a:rPr lang="en-GB" sz="6400" i="1" dirty="0">
                <a:solidFill>
                  <a:srgbClr val="000000"/>
                </a:solidFill>
                <a:effectLst/>
                <a:latin typeface="Calibri" panose="020F0502020204030204" pitchFamily="34" charset="0"/>
                <a:ea typeface="Calibri" panose="020F0502020204030204" pitchFamily="34" charset="0"/>
              </a:rPr>
              <a:t>what will be the impact on the technology trajectory? Is it</a:t>
            </a:r>
            <a:r>
              <a:rPr lang="en-GB" sz="6400" b="1" i="1" dirty="0">
                <a:solidFill>
                  <a:srgbClr val="000000"/>
                </a:solidFill>
                <a:effectLst/>
                <a:latin typeface="Calibri" panose="020F0502020204030204" pitchFamily="34" charset="0"/>
                <a:ea typeface="Calibri" panose="020F0502020204030204" pitchFamily="34" charset="0"/>
              </a:rPr>
              <a:t> crowding-out</a:t>
            </a:r>
            <a:r>
              <a:rPr lang="en-GB" sz="6400" i="1" dirty="0">
                <a:solidFill>
                  <a:srgbClr val="000000"/>
                </a:solidFill>
                <a:effectLst/>
                <a:latin typeface="Calibri" panose="020F0502020204030204" pitchFamily="34" charset="0"/>
                <a:ea typeface="Calibri" panose="020F0502020204030204" pitchFamily="34" charset="0"/>
              </a:rPr>
              <a:t>? Private vs public spending in innovation (</a:t>
            </a:r>
            <a:r>
              <a:rPr lang="en-GB" sz="6400" i="1" dirty="0" err="1">
                <a:solidFill>
                  <a:srgbClr val="000000"/>
                </a:solidFill>
                <a:effectLst/>
                <a:latin typeface="Calibri" panose="020F0502020204030204" pitchFamily="34" charset="0"/>
                <a:ea typeface="Calibri" panose="020F0502020204030204" pitchFamily="34" charset="0"/>
              </a:rPr>
              <a:t>Mazzucato</a:t>
            </a:r>
            <a:r>
              <a:rPr lang="en-GB" sz="6400" i="1" dirty="0">
                <a:solidFill>
                  <a:srgbClr val="000000"/>
                </a:solidFill>
                <a:effectLst/>
                <a:latin typeface="Calibri" panose="020F0502020204030204" pitchFamily="34" charset="0"/>
                <a:ea typeface="Calibri" panose="020F0502020204030204" pitchFamily="34" charset="0"/>
              </a:rPr>
              <a:t>)? Who will benefit? See TECHNOLOGY SPILLOVERS see research by Mina, Mohnen or Martin (UCL). </a:t>
            </a:r>
            <a:endParaRPr lang="en-GB" sz="6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606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69AA-61B0-43EB-A38A-61ECA595304C}"/>
              </a:ext>
            </a:extLst>
          </p:cNvPr>
          <p:cNvSpPr>
            <a:spLocks noGrp="1"/>
          </p:cNvSpPr>
          <p:nvPr>
            <p:ph type="title"/>
          </p:nvPr>
        </p:nvSpPr>
        <p:spPr/>
        <p:txBody>
          <a:bodyPr>
            <a:noAutofit/>
          </a:bodyPr>
          <a:lstStyle/>
          <a:p>
            <a:r>
              <a:rPr lang="en-GB" sz="2400" b="1" i="1" dirty="0">
                <a:solidFill>
                  <a:srgbClr val="000000"/>
                </a:solidFill>
                <a:effectLst/>
                <a:latin typeface="Calibri" panose="020F0502020204030204" pitchFamily="34" charset="0"/>
                <a:ea typeface="Calibri" panose="020F0502020204030204" pitchFamily="34" charset="0"/>
              </a:rPr>
              <a:t>Q2. Which are the main gaps/shortcomings within our research community, with specific reference to the session topic (self-criticism)</a:t>
            </a:r>
            <a:br>
              <a:rPr lang="en-GB" sz="2400" dirty="0">
                <a:effectLst/>
                <a:latin typeface="Calibri" panose="020F0502020204030204" pitchFamily="34" charset="0"/>
                <a:ea typeface="Calibri" panose="020F0502020204030204" pitchFamily="34" charset="0"/>
              </a:rPr>
            </a:br>
            <a:endParaRPr lang="en-GB" sz="2400" dirty="0"/>
          </a:p>
        </p:txBody>
      </p:sp>
      <p:sp>
        <p:nvSpPr>
          <p:cNvPr id="3" name="Content Placeholder 2">
            <a:extLst>
              <a:ext uri="{FF2B5EF4-FFF2-40B4-BE49-F238E27FC236}">
                <a16:creationId xmlns:a16="http://schemas.microsoft.com/office/drawing/2014/main" id="{02123692-EBE6-4545-AD6B-9F4475848896}"/>
              </a:ext>
            </a:extLst>
          </p:cNvPr>
          <p:cNvSpPr>
            <a:spLocks noGrp="1"/>
          </p:cNvSpPr>
          <p:nvPr>
            <p:ph idx="1"/>
          </p:nvPr>
        </p:nvSpPr>
        <p:spPr>
          <a:xfrm>
            <a:off x="546539" y="1320484"/>
            <a:ext cx="7886700" cy="3671929"/>
          </a:xfrm>
        </p:spPr>
        <p:txBody>
          <a:bodyPr>
            <a:normAutofit fontScale="92500" lnSpcReduction="20000"/>
          </a:bodyPr>
          <a:lstStyle/>
          <a:p>
            <a:pPr algn="just">
              <a:spcAft>
                <a:spcPts val="800"/>
              </a:spcAft>
            </a:pPr>
            <a:r>
              <a:rPr lang="en-GB" sz="1800" b="1" u="sng" dirty="0">
                <a:effectLst/>
                <a:latin typeface="Calibri" panose="020F0502020204030204" pitchFamily="34" charset="0"/>
                <a:ea typeface="Calibri" panose="020F0502020204030204" pitchFamily="34" charset="0"/>
              </a:rPr>
              <a:t>Micro-perspective</a:t>
            </a:r>
            <a:r>
              <a:rPr lang="en-GB" sz="1800" b="1" dirty="0">
                <a:effectLst/>
                <a:latin typeface="Calibri" panose="020F0502020204030204" pitchFamily="34" charset="0"/>
                <a:ea typeface="Calibri" panose="020F0502020204030204" pitchFamily="34" charset="0"/>
              </a:rPr>
              <a:t>:</a:t>
            </a:r>
            <a:r>
              <a:rPr lang="en-GB" sz="1800" dirty="0">
                <a:effectLst/>
                <a:latin typeface="Calibri" panose="020F0502020204030204" pitchFamily="34" charset="0"/>
                <a:ea typeface="Calibri" panose="020F0502020204030204" pitchFamily="34" charset="0"/>
              </a:rPr>
              <a:t> little focus on </a:t>
            </a:r>
            <a:r>
              <a:rPr lang="en-GB" sz="1800" i="1" dirty="0">
                <a:solidFill>
                  <a:srgbClr val="000000"/>
                </a:solidFill>
                <a:effectLst/>
                <a:latin typeface="Calibri" panose="020F0502020204030204" pitchFamily="34" charset="0"/>
                <a:ea typeface="Calibri" panose="020F0502020204030204" pitchFamily="34" charset="0"/>
              </a:rPr>
              <a:t>practices and processes on how to best embed innovation, support businesses and employees</a:t>
            </a:r>
            <a:endParaRPr lang="en-GB" sz="1800" b="1" i="1" dirty="0">
              <a:solidFill>
                <a:srgbClr val="000000"/>
              </a:solidFill>
              <a:effectLst/>
              <a:latin typeface="Calibri" panose="020F0502020204030204" pitchFamily="34" charset="0"/>
              <a:ea typeface="Calibri" panose="020F0502020204030204" pitchFamily="34" charset="0"/>
            </a:endParaRPr>
          </a:p>
          <a:p>
            <a:pPr algn="just">
              <a:spcAft>
                <a:spcPts val="800"/>
              </a:spcAft>
            </a:pPr>
            <a:r>
              <a:rPr lang="en-GB" sz="1800" b="1" u="sng" dirty="0">
                <a:solidFill>
                  <a:srgbClr val="000000"/>
                </a:solidFill>
                <a:effectLst/>
                <a:latin typeface="Calibri" panose="020F0502020204030204" pitchFamily="34" charset="0"/>
                <a:ea typeface="Calibri" panose="020F0502020204030204" pitchFamily="34" charset="0"/>
              </a:rPr>
              <a:t>Methodology and </a:t>
            </a:r>
            <a:r>
              <a:rPr lang="en-GB" sz="1800" b="1" u="sng" dirty="0" err="1">
                <a:solidFill>
                  <a:srgbClr val="000000"/>
                </a:solidFill>
                <a:effectLst/>
                <a:latin typeface="Calibri" panose="020F0502020204030204" pitchFamily="34" charset="0"/>
                <a:ea typeface="Calibri" panose="020F0502020204030204" pitchFamily="34" charset="0"/>
              </a:rPr>
              <a:t>methodologicqal</a:t>
            </a:r>
            <a:r>
              <a:rPr lang="en-GB" sz="1800" b="1" u="sng" dirty="0">
                <a:solidFill>
                  <a:srgbClr val="000000"/>
                </a:solidFill>
                <a:effectLst/>
                <a:latin typeface="Calibri" panose="020F0502020204030204" pitchFamily="34" charset="0"/>
                <a:ea typeface="Calibri" panose="020F0502020204030204" pitchFamily="34" charset="0"/>
              </a:rPr>
              <a:t> </a:t>
            </a:r>
            <a:r>
              <a:rPr lang="en-GB" sz="1800" b="1" u="sng" dirty="0" err="1">
                <a:solidFill>
                  <a:srgbClr val="000000"/>
                </a:solidFill>
                <a:effectLst/>
                <a:latin typeface="Calibri" panose="020F0502020204030204" pitchFamily="34" charset="0"/>
                <a:ea typeface="Calibri" panose="020F0502020204030204" pitchFamily="34" charset="0"/>
              </a:rPr>
              <a:t>devide</a:t>
            </a:r>
            <a:endParaRPr lang="en-GB" sz="1800" dirty="0">
              <a:solidFill>
                <a:srgbClr val="000000"/>
              </a:solidFill>
              <a:effectLst/>
              <a:latin typeface="Calibri" panose="020F0502020204030204" pitchFamily="34" charset="0"/>
              <a:ea typeface="Calibri" panose="020F0502020204030204" pitchFamily="34" charset="0"/>
            </a:endParaRPr>
          </a:p>
          <a:p>
            <a:pPr algn="just">
              <a:spcAft>
                <a:spcPts val="800"/>
              </a:spcAft>
            </a:pPr>
            <a:r>
              <a:rPr lang="en-GB" sz="1800" b="1" u="sng" dirty="0">
                <a:solidFill>
                  <a:srgbClr val="000000"/>
                </a:solidFill>
                <a:effectLst/>
                <a:latin typeface="Calibri" panose="020F0502020204030204" pitchFamily="34" charset="0"/>
                <a:ea typeface="Calibri" panose="020F0502020204030204" pitchFamily="34" charset="0"/>
              </a:rPr>
              <a:t>Microeconomic foundation of the </a:t>
            </a:r>
            <a:r>
              <a:rPr lang="en-GB" sz="1800" b="1" u="sng" dirty="0" err="1">
                <a:solidFill>
                  <a:srgbClr val="000000"/>
                </a:solidFill>
                <a:effectLst/>
                <a:latin typeface="Calibri" panose="020F0502020204030204" pitchFamily="34" charset="0"/>
                <a:ea typeface="Calibri" panose="020F0502020204030204" pitchFamily="34" charset="0"/>
              </a:rPr>
              <a:t>EoI</a:t>
            </a:r>
            <a:endParaRPr lang="en-GB" sz="1800" b="1" u="sng" dirty="0">
              <a:solidFill>
                <a:srgbClr val="000000"/>
              </a:solidFill>
              <a:effectLst/>
              <a:latin typeface="Calibri" panose="020F0502020204030204" pitchFamily="34" charset="0"/>
              <a:ea typeface="Calibri" panose="020F0502020204030204" pitchFamily="34" charset="0"/>
            </a:endParaRPr>
          </a:p>
          <a:p>
            <a:pPr marL="465137" indent="-285750" algn="just">
              <a:spcAft>
                <a:spcPts val="800"/>
              </a:spcAft>
              <a:buFont typeface="Calibri" panose="020F0502020204030204" pitchFamily="34" charset="0"/>
              <a:buChar char="—"/>
            </a:pPr>
            <a:r>
              <a:rPr lang="en-GB" sz="1800" dirty="0">
                <a:solidFill>
                  <a:srgbClr val="000000"/>
                </a:solidFill>
                <a:effectLst/>
                <a:latin typeface="Calibri" panose="020F0502020204030204" pitchFamily="34" charset="0"/>
                <a:ea typeface="Calibri" panose="020F0502020204030204" pitchFamily="34" charset="0"/>
              </a:rPr>
              <a:t>Technological progress embodied (vs disembodied) into capital stock</a:t>
            </a:r>
          </a:p>
          <a:p>
            <a:pPr marL="465137" indent="-285750" algn="just">
              <a:spcAft>
                <a:spcPts val="800"/>
              </a:spcAft>
              <a:buFont typeface="Calibri" panose="020F0502020204030204" pitchFamily="34" charset="0"/>
              <a:buChar char="—"/>
            </a:pPr>
            <a:r>
              <a:rPr lang="en-GB" sz="1800" dirty="0">
                <a:solidFill>
                  <a:srgbClr val="000000"/>
                </a:solidFill>
                <a:effectLst/>
                <a:latin typeface="Calibri" panose="020F0502020204030204" pitchFamily="34" charset="0"/>
                <a:ea typeface="Calibri" panose="020F0502020204030204" pitchFamily="34" charset="0"/>
              </a:rPr>
              <a:t>Complementarities and independence assumption</a:t>
            </a:r>
          </a:p>
          <a:p>
            <a:pPr marL="465137" indent="-285750" algn="just">
              <a:spcAft>
                <a:spcPts val="800"/>
              </a:spcAft>
              <a:buFont typeface="Calibri" panose="020F0502020204030204" pitchFamily="34" charset="0"/>
              <a:buChar char="—"/>
            </a:pPr>
            <a:r>
              <a:rPr lang="en-GB" sz="1800" dirty="0">
                <a:solidFill>
                  <a:srgbClr val="000000"/>
                </a:solidFill>
                <a:effectLst/>
                <a:latin typeface="Calibri" panose="020F0502020204030204" pitchFamily="34" charset="0"/>
                <a:ea typeface="Calibri" panose="020F0502020204030204" pitchFamily="34" charset="0"/>
              </a:rPr>
              <a:t>Adoption and use of innovation (time lag and return dimension, parameter stability)</a:t>
            </a:r>
          </a:p>
          <a:p>
            <a:pPr marL="465137" indent="-285750" algn="just">
              <a:spcAft>
                <a:spcPts val="800"/>
              </a:spcAft>
              <a:buFont typeface="Calibri" panose="020F0502020204030204" pitchFamily="34" charset="0"/>
              <a:buChar char="—"/>
            </a:pPr>
            <a:r>
              <a:rPr lang="en-GB" sz="1800" dirty="0">
                <a:solidFill>
                  <a:srgbClr val="000000"/>
                </a:solidFill>
                <a:effectLst/>
                <a:latin typeface="Calibri" panose="020F0502020204030204" pitchFamily="34" charset="0"/>
                <a:ea typeface="Calibri" panose="020F0502020204030204" pitchFamily="34" charset="0"/>
              </a:rPr>
              <a:t>Market structure in models: modelling returns from innovation (increases profit margins, market share or customers retention)</a:t>
            </a:r>
          </a:p>
          <a:p>
            <a:pPr marL="465137" indent="-285750" algn="just">
              <a:spcAft>
                <a:spcPts val="800"/>
              </a:spcAft>
              <a:buFont typeface="Calibri" panose="020F0502020204030204" pitchFamily="34" charset="0"/>
              <a:buChar char="—"/>
            </a:pPr>
            <a:r>
              <a:rPr lang="en-GB" sz="1800" dirty="0">
                <a:solidFill>
                  <a:srgbClr val="000000"/>
                </a:solidFill>
                <a:effectLst/>
                <a:latin typeface="Calibri" panose="020F0502020204030204" pitchFamily="34" charset="0"/>
                <a:ea typeface="Calibri" panose="020F0502020204030204" pitchFamily="34" charset="0"/>
              </a:rPr>
              <a:t>Degree </a:t>
            </a:r>
            <a:r>
              <a:rPr lang="en-GB" sz="1800" dirty="0">
                <a:solidFill>
                  <a:srgbClr val="000000"/>
                </a:solidFill>
                <a:latin typeface="Calibri" panose="020F0502020204030204" pitchFamily="34" charset="0"/>
                <a:ea typeface="Calibri" panose="020F0502020204030204" pitchFamily="34" charset="0"/>
              </a:rPr>
              <a:t>of market </a:t>
            </a:r>
            <a:r>
              <a:rPr lang="en-GB" sz="1800" dirty="0">
                <a:solidFill>
                  <a:srgbClr val="000000"/>
                </a:solidFill>
                <a:effectLst/>
                <a:latin typeface="Calibri" panose="020F0502020204030204" pitchFamily="34" charset="0"/>
                <a:ea typeface="Calibri" panose="020F0502020204030204" pitchFamily="34" charset="0"/>
              </a:rPr>
              <a:t>concentration and innovation (besides S/L, O/Y)</a:t>
            </a:r>
            <a:endParaRPr lang="en-GB" sz="1800" i="1" dirty="0">
              <a:solidFill>
                <a:srgbClr val="000000"/>
              </a:solidFill>
              <a:effectLst/>
              <a:latin typeface="Calibri" panose="020F0502020204030204" pitchFamily="34" charset="0"/>
              <a:ea typeface="Calibri" panose="020F0502020204030204" pitchFamily="34" charset="0"/>
            </a:endParaRPr>
          </a:p>
          <a:p>
            <a:pPr algn="just">
              <a:spcAft>
                <a:spcPts val="800"/>
              </a:spcAft>
            </a:pPr>
            <a:endParaRPr lang="en-GB" sz="1800" i="1" dirty="0">
              <a:solidFill>
                <a:srgbClr val="000000"/>
              </a:solidFill>
              <a:effectLst/>
              <a:latin typeface="Calibri" panose="020F0502020204030204" pitchFamily="34" charset="0"/>
              <a:ea typeface="Calibri" panose="020F0502020204030204" pitchFamily="34" charset="0"/>
            </a:endParaRPr>
          </a:p>
          <a:p>
            <a:pPr marL="0" indent="0" algn="just">
              <a:spcAft>
                <a:spcPts val="800"/>
              </a:spcAft>
              <a:buNone/>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Title 1">
            <a:extLst>
              <a:ext uri="{FF2B5EF4-FFF2-40B4-BE49-F238E27FC236}">
                <a16:creationId xmlns:a16="http://schemas.microsoft.com/office/drawing/2014/main" id="{27785F3F-473D-4C88-AD6E-A125B7976A53}"/>
              </a:ext>
            </a:extLst>
          </p:cNvPr>
          <p:cNvSpPr txBox="1">
            <a:spLocks/>
          </p:cNvSpPr>
          <p:nvPr/>
        </p:nvSpPr>
        <p:spPr>
          <a:xfrm>
            <a:off x="546539" y="3030966"/>
            <a:ext cx="8231571" cy="1217084"/>
          </a:xfrm>
          <a:prstGeom prst="rect">
            <a:avLst/>
          </a:prstGeom>
        </p:spPr>
        <p:txBody>
          <a:bodyPr vert="horz" lIns="91440" tIns="45720" rIns="91440" bIns="45720" rtlCol="0" anchor="ctr">
            <a:noAutofit/>
          </a:bodyPr>
          <a:lstStyle>
            <a:lvl1pPr algn="l" defTabSz="571477" rtl="0" eaLnBrk="1" latinLnBrk="0" hangingPunct="1">
              <a:lnSpc>
                <a:spcPct val="90000"/>
              </a:lnSpc>
              <a:spcBef>
                <a:spcPct val="0"/>
              </a:spcBef>
              <a:buNone/>
              <a:defRPr sz="2500" b="1" i="0" kern="1200" baseline="0">
                <a:solidFill>
                  <a:schemeClr val="accent1">
                    <a:lumMod val="50000"/>
                  </a:schemeClr>
                </a:solidFill>
                <a:latin typeface="Calibri" charset="0"/>
                <a:ea typeface="+mj-ea"/>
                <a:cs typeface="+mj-cs"/>
              </a:defRPr>
            </a:lvl1pPr>
          </a:lstStyle>
          <a:p>
            <a:endParaRPr lang="en-GB" sz="2400" dirty="0"/>
          </a:p>
        </p:txBody>
      </p:sp>
    </p:spTree>
    <p:extLst>
      <p:ext uri="{BB962C8B-B14F-4D97-AF65-F5344CB8AC3E}">
        <p14:creationId xmlns:p14="http://schemas.microsoft.com/office/powerpoint/2010/main" val="293625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48F1-763A-4EF2-98A9-541F49095BCE}"/>
              </a:ext>
            </a:extLst>
          </p:cNvPr>
          <p:cNvSpPr>
            <a:spLocks noGrp="1"/>
          </p:cNvSpPr>
          <p:nvPr>
            <p:ph type="title"/>
          </p:nvPr>
        </p:nvSpPr>
        <p:spPr>
          <a:xfrm>
            <a:off x="425668" y="2631961"/>
            <a:ext cx="7886700" cy="1104636"/>
          </a:xfrm>
        </p:spPr>
        <p:txBody>
          <a:bodyPr>
            <a:noAutofit/>
          </a:bodyPr>
          <a:lstStyle/>
          <a:p>
            <a:r>
              <a:rPr lang="en-GB" sz="2300" b="1" i="1" dirty="0">
                <a:solidFill>
                  <a:srgbClr val="000000"/>
                </a:solidFill>
                <a:effectLst/>
                <a:latin typeface="Calibri" panose="020F0502020204030204" pitchFamily="34" charset="0"/>
                <a:ea typeface="Calibri" panose="020F0502020204030204" pitchFamily="34" charset="0"/>
              </a:rPr>
              <a:t>4. What is the relationship between our research community and evolutionary economics, with specific reference to the session topic (fruitful, neutral, disruptive?). </a:t>
            </a:r>
            <a:br>
              <a:rPr lang="en-GB" sz="2300" dirty="0">
                <a:effectLst/>
                <a:latin typeface="Calibri" panose="020F0502020204030204" pitchFamily="34" charset="0"/>
                <a:ea typeface="Calibri" panose="020F0502020204030204" pitchFamily="34" charset="0"/>
              </a:rPr>
            </a:br>
            <a:endParaRPr lang="en-GB" sz="2300" dirty="0"/>
          </a:p>
        </p:txBody>
      </p:sp>
      <p:sp>
        <p:nvSpPr>
          <p:cNvPr id="3" name="Content Placeholder 2">
            <a:extLst>
              <a:ext uri="{FF2B5EF4-FFF2-40B4-BE49-F238E27FC236}">
                <a16:creationId xmlns:a16="http://schemas.microsoft.com/office/drawing/2014/main" id="{50275657-5C80-41E4-93C3-33315DD0E44F}"/>
              </a:ext>
            </a:extLst>
          </p:cNvPr>
          <p:cNvSpPr>
            <a:spLocks noGrp="1"/>
          </p:cNvSpPr>
          <p:nvPr>
            <p:ph idx="1"/>
          </p:nvPr>
        </p:nvSpPr>
        <p:spPr>
          <a:xfrm>
            <a:off x="425668" y="3521338"/>
            <a:ext cx="8249965" cy="2083693"/>
          </a:xfrm>
        </p:spPr>
        <p:txBody>
          <a:bodyPr>
            <a:normAutofit fontScale="25000" lnSpcReduction="20000"/>
          </a:bodyPr>
          <a:lstStyle/>
          <a:p>
            <a:pPr algn="just">
              <a:spcAft>
                <a:spcPts val="800"/>
              </a:spcAft>
            </a:pPr>
            <a:r>
              <a:rPr lang="en-GB" sz="6400" dirty="0">
                <a:solidFill>
                  <a:srgbClr val="000000"/>
                </a:solidFill>
                <a:effectLst/>
                <a:ea typeface="Calibri" panose="020F0502020204030204" pitchFamily="34" charset="0"/>
              </a:rPr>
              <a:t>Evolutionary economics </a:t>
            </a:r>
            <a:r>
              <a:rPr lang="en-GB" sz="6400" dirty="0">
                <a:solidFill>
                  <a:srgbClr val="374151"/>
                </a:solidFill>
              </a:rPr>
              <a:t>bridges the gap between the two disciplines</a:t>
            </a:r>
            <a:endParaRPr lang="en-GB" sz="6400" dirty="0">
              <a:solidFill>
                <a:srgbClr val="000000"/>
              </a:solidFill>
              <a:effectLst/>
              <a:ea typeface="Calibri" panose="020F0502020204030204" pitchFamily="34" charset="0"/>
            </a:endParaRPr>
          </a:p>
          <a:p>
            <a:pPr algn="just">
              <a:spcAft>
                <a:spcPts val="800"/>
              </a:spcAft>
            </a:pPr>
            <a:r>
              <a:rPr lang="en-GB" sz="6400" dirty="0">
                <a:solidFill>
                  <a:srgbClr val="000000"/>
                </a:solidFill>
                <a:effectLst/>
                <a:ea typeface="Calibri" panose="020F0502020204030204" pitchFamily="34" charset="0"/>
              </a:rPr>
              <a:t>It is the closest and best placed to address conceptually the challenges of management from human centric routines, capabilities and competences (ambidexterity), emerging technological trajectories to </a:t>
            </a:r>
            <a:r>
              <a:rPr lang="en-GB" sz="6400" b="0" i="0" dirty="0">
                <a:solidFill>
                  <a:srgbClr val="374151"/>
                </a:solidFill>
                <a:effectLst/>
              </a:rPr>
              <a:t>economic processes and dynamics </a:t>
            </a:r>
            <a:r>
              <a:rPr lang="en-GB" sz="6400" b="0" i="0" dirty="0" err="1">
                <a:solidFill>
                  <a:srgbClr val="374151"/>
                </a:solidFill>
                <a:effectLst/>
              </a:rPr>
              <a:t>ie</a:t>
            </a:r>
            <a:r>
              <a:rPr lang="en-GB" sz="6400" b="0" i="0" dirty="0">
                <a:solidFill>
                  <a:srgbClr val="374151"/>
                </a:solidFill>
                <a:effectLst/>
              </a:rPr>
              <a:t> how economic systems change, adapt, and develop over time </a:t>
            </a:r>
          </a:p>
          <a:p>
            <a:pPr marL="179388" indent="0" algn="just">
              <a:spcAft>
                <a:spcPts val="800"/>
              </a:spcAft>
              <a:buNone/>
            </a:pPr>
            <a:r>
              <a:rPr lang="en-GB" sz="6400" b="0" i="0" dirty="0" err="1">
                <a:solidFill>
                  <a:srgbClr val="374151"/>
                </a:solidFill>
                <a:effectLst/>
              </a:rPr>
              <a:t>eg</a:t>
            </a:r>
            <a:r>
              <a:rPr lang="en-GB" sz="6400" b="0" i="0" dirty="0">
                <a:solidFill>
                  <a:srgbClr val="374151"/>
                </a:solidFill>
                <a:effectLst/>
              </a:rPr>
              <a:t> the work of Teece on how firms evolve through innovation, learning, and the development of new capabilities; Christiansen on the competence trap.</a:t>
            </a:r>
            <a:r>
              <a:rPr lang="en-GB" sz="6400" b="1" i="0" dirty="0">
                <a:solidFill>
                  <a:srgbClr val="374151"/>
                </a:solidFill>
                <a:effectLst/>
              </a:rPr>
              <a:t> more evidence is needed, not more complexity</a:t>
            </a:r>
          </a:p>
          <a:p>
            <a:pPr marL="0" indent="0" algn="just">
              <a:spcAft>
                <a:spcPts val="800"/>
              </a:spcAft>
              <a:buNone/>
            </a:pPr>
            <a:endParaRPr lang="en-GB" sz="6400" dirty="0">
              <a:solidFill>
                <a:srgbClr val="374151"/>
              </a:solidFill>
              <a:latin typeface="+mj-lt"/>
            </a:endParaRPr>
          </a:p>
        </p:txBody>
      </p:sp>
      <p:sp>
        <p:nvSpPr>
          <p:cNvPr id="5" name="TextBox 4">
            <a:extLst>
              <a:ext uri="{FF2B5EF4-FFF2-40B4-BE49-F238E27FC236}">
                <a16:creationId xmlns:a16="http://schemas.microsoft.com/office/drawing/2014/main" id="{C7F0896D-3272-469A-BCAE-65EE43FBB91F}"/>
              </a:ext>
            </a:extLst>
          </p:cNvPr>
          <p:cNvSpPr txBox="1"/>
          <p:nvPr/>
        </p:nvSpPr>
        <p:spPr>
          <a:xfrm>
            <a:off x="425668" y="273702"/>
            <a:ext cx="7972097" cy="1446550"/>
          </a:xfrm>
          <a:prstGeom prst="rect">
            <a:avLst/>
          </a:prstGeom>
          <a:noFill/>
        </p:spPr>
        <p:txBody>
          <a:bodyPr wrap="square">
            <a:spAutoFit/>
          </a:bodyPr>
          <a:lstStyle/>
          <a:p>
            <a:r>
              <a:rPr lang="en-GB" sz="2200" b="1" i="1" dirty="0">
                <a:solidFill>
                  <a:srgbClr val="000000"/>
                </a:solidFill>
                <a:latin typeface="Calibri" panose="020F0502020204030204" pitchFamily="34" charset="0"/>
                <a:ea typeface="Calibri" panose="020F0502020204030204" pitchFamily="34" charset="0"/>
              </a:rPr>
              <a:t>Q3. What is the relationship between our research community and mainstream economics, with specific reference to the session topic (fruitful, neutral, disruptive?). </a:t>
            </a:r>
            <a:br>
              <a:rPr lang="en-GB" sz="2200" b="1" dirty="0">
                <a:latin typeface="Calibri" panose="020F0502020204030204" pitchFamily="34" charset="0"/>
                <a:ea typeface="Calibri" panose="020F0502020204030204" pitchFamily="34" charset="0"/>
              </a:rPr>
            </a:br>
            <a:endParaRPr lang="en-GB" sz="2200" b="1" dirty="0"/>
          </a:p>
        </p:txBody>
      </p:sp>
      <p:sp>
        <p:nvSpPr>
          <p:cNvPr id="6" name="TextBox 5">
            <a:extLst>
              <a:ext uri="{FF2B5EF4-FFF2-40B4-BE49-F238E27FC236}">
                <a16:creationId xmlns:a16="http://schemas.microsoft.com/office/drawing/2014/main" id="{7D35551F-FD6F-4E54-8DBD-54A040ED38AB}"/>
              </a:ext>
            </a:extLst>
          </p:cNvPr>
          <p:cNvSpPr txBox="1"/>
          <p:nvPr/>
        </p:nvSpPr>
        <p:spPr>
          <a:xfrm>
            <a:off x="380999" y="1358911"/>
            <a:ext cx="8382001" cy="1077218"/>
          </a:xfrm>
          <a:prstGeom prst="rect">
            <a:avLst/>
          </a:prstGeom>
          <a:noFill/>
        </p:spPr>
        <p:txBody>
          <a:bodyPr wrap="square">
            <a:spAutoFit/>
          </a:bodyPr>
          <a:lstStyle/>
          <a:p>
            <a:pPr marL="0" indent="0" algn="just">
              <a:lnSpc>
                <a:spcPct val="100000"/>
              </a:lnSpc>
              <a:spcBef>
                <a:spcPts val="0"/>
              </a:spcBef>
              <a:buNone/>
            </a:pPr>
            <a:r>
              <a:rPr lang="en-GB" sz="1600" dirty="0">
                <a:solidFill>
                  <a:srgbClr val="0070C0"/>
                </a:solidFill>
                <a:effectLst/>
                <a:latin typeface="Calibri" panose="020F0502020204030204" pitchFamily="34" charset="0"/>
                <a:ea typeface="Calibri" panose="020F0502020204030204" pitchFamily="34" charset="0"/>
              </a:rPr>
              <a:t>The field does not sufficiently use economics and economics does not address management issues. </a:t>
            </a:r>
          </a:p>
          <a:p>
            <a:pPr marL="0" indent="0" algn="just">
              <a:lnSpc>
                <a:spcPct val="100000"/>
              </a:lnSpc>
              <a:spcBef>
                <a:spcPts val="0"/>
              </a:spcBef>
              <a:buNone/>
            </a:pPr>
            <a:r>
              <a:rPr lang="en-GB" sz="1600" dirty="0">
                <a:solidFill>
                  <a:srgbClr val="000000"/>
                </a:solidFill>
                <a:latin typeface="Calibri" panose="020F0502020204030204" pitchFamily="34" charset="0"/>
                <a:ea typeface="Calibri" panose="020F0502020204030204" pitchFamily="34" charset="0"/>
              </a:rPr>
              <a:t>- Management and mainstream economics are still to meet </a:t>
            </a:r>
          </a:p>
          <a:p>
            <a:pPr marL="0" indent="0" algn="just">
              <a:lnSpc>
                <a:spcPct val="100000"/>
              </a:lnSpc>
              <a:spcBef>
                <a:spcPts val="0"/>
              </a:spcBef>
              <a:buNone/>
            </a:pPr>
            <a:r>
              <a:rPr lang="en-GB" sz="1600" dirty="0">
                <a:solidFill>
                  <a:srgbClr val="000000"/>
                </a:solidFill>
                <a:latin typeface="Calibri" panose="020F0502020204030204" pitchFamily="34" charset="0"/>
                <a:ea typeface="Calibri" panose="020F0502020204030204" pitchFamily="34" charset="0"/>
              </a:rPr>
              <a:t>-</a:t>
            </a:r>
            <a:r>
              <a:rPr lang="en-GB" sz="1600" dirty="0">
                <a:solidFill>
                  <a:srgbClr val="000000"/>
                </a:solidFill>
                <a:effectLst/>
                <a:latin typeface="Calibri" panose="020F0502020204030204" pitchFamily="34" charset="0"/>
                <a:ea typeface="Calibri" panose="020F0502020204030204" pitchFamily="34" charset="0"/>
              </a:rPr>
              <a:t>Productivity analysis has brought them closer but prejudice still remains on both sides although methodological differences are narrowing </a:t>
            </a:r>
            <a:endParaRPr lang="en-GB" sz="16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51611511"/>
      </p:ext>
    </p:extLst>
  </p:cSld>
  <p:clrMapOvr>
    <a:masterClrMapping/>
  </p:clrMapOvr>
</p:sld>
</file>

<file path=ppt/theme/theme1.xml><?xml version="1.0" encoding="utf-8"?>
<a:theme xmlns:a="http://schemas.openxmlformats.org/drawingml/2006/main" name="WBS-New-Brand-PowerPoint-template-2017-4_3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BS_Sep_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S-New-Brand-PowerPoint-template-2017-4_3" id="{F1AF6A26-FFFB-2044-A854-7F53E8605A82}" vid="{ED6AC63B-08A7-C546-BF3E-803CA983E5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B1D08ED1318344A390B6A23D59024A" ma:contentTypeVersion="10" ma:contentTypeDescription="Create a new document." ma:contentTypeScope="" ma:versionID="821ea84bbf87c6a69fe92a7dead5bfb2">
  <xsd:schema xmlns:xsd="http://www.w3.org/2001/XMLSchema" xmlns:xs="http://www.w3.org/2001/XMLSchema" xmlns:p="http://schemas.microsoft.com/office/2006/metadata/properties" xmlns:ns2="2e6b1439-d7ef-4d55-b5b0-5d5f2d1c879d" xmlns:ns3="64bc52f0-8786-4bba-a015-84393b9c6a84" targetNamespace="http://schemas.microsoft.com/office/2006/metadata/properties" ma:root="true" ma:fieldsID="79fadb0bc3f127fc33f26fd3463ee6e5" ns2:_="" ns3:_="">
    <xsd:import namespace="2e6b1439-d7ef-4d55-b5b0-5d5f2d1c879d"/>
    <xsd:import namespace="64bc52f0-8786-4bba-a015-84393b9c6a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b1439-d7ef-4d55-b5b0-5d5f2d1c87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bc52f0-8786-4bba-a015-84393b9c6a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1A3F3-FF98-425F-8377-1B1E8833FAB8}">
  <ds:schemaRefs>
    <ds:schemaRef ds:uri="http://schemas.microsoft.com/office/2006/documentManagement/types"/>
    <ds:schemaRef ds:uri="http://www.w3.org/XML/1998/namespace"/>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64bc52f0-8786-4bba-a015-84393b9c6a84"/>
    <ds:schemaRef ds:uri="http://schemas.microsoft.com/office/2006/metadata/properties"/>
    <ds:schemaRef ds:uri="2e6b1439-d7ef-4d55-b5b0-5d5f2d1c879d"/>
  </ds:schemaRefs>
</ds:datastoreItem>
</file>

<file path=customXml/itemProps2.xml><?xml version="1.0" encoding="utf-8"?>
<ds:datastoreItem xmlns:ds="http://schemas.openxmlformats.org/officeDocument/2006/customXml" ds:itemID="{318E21AE-85B0-4912-9592-B698AA1F8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6b1439-d7ef-4d55-b5b0-5d5f2d1c879d"/>
    <ds:schemaRef ds:uri="64bc52f0-8786-4bba-a015-84393b9c6a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7DD53-B7EF-4CD7-8E8A-F0D47D16B5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WBS-New-Brand-PowerPoint-template-2017-4_3 (1)</Template>
  <TotalTime>25507</TotalTime>
  <Words>1155</Words>
  <Application>Microsoft Office PowerPoint</Application>
  <PresentationFormat>Presentazione su schermo (16:10)</PresentationFormat>
  <Paragraphs>78</Paragraphs>
  <Slides>6</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Calibri</vt:lpstr>
      <vt:lpstr>Lato</vt:lpstr>
      <vt:lpstr>Poppins</vt:lpstr>
      <vt:lpstr>WBS-New-Brand-PowerPoint-template-2017-4_3 (1)</vt:lpstr>
      <vt:lpstr>Presentazione standard di PowerPoint</vt:lpstr>
      <vt:lpstr>Q1. Which are the most promising avenues for future research on the session topic?  </vt:lpstr>
      <vt:lpstr>Q1. Which are the most promising avenues for future research on the session topic? </vt:lpstr>
      <vt:lpstr>Q1. Which are the most promising avenues for future research on the session topic?  </vt:lpstr>
      <vt:lpstr>Q2. Which are the main gaps/shortcomings within our research community, with specific reference to the session topic (self-criticism) </vt:lpstr>
      <vt:lpstr>4. What is the relationship between our research community and evolutionary economics, with specific reference to the session topic (fruitful, neutral, disruptive?).  </vt:lpstr>
    </vt:vector>
  </TitlesOfParts>
  <Company>WBS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Grinonneau</dc:creator>
  <cp:lastModifiedBy>Piva Mariacristina (mariacristina.piva)</cp:lastModifiedBy>
  <cp:revision>545</cp:revision>
  <cp:lastPrinted>2023-06-21T15:12:14Z</cp:lastPrinted>
  <dcterms:created xsi:type="dcterms:W3CDTF">2017-09-11T10:46:12Z</dcterms:created>
  <dcterms:modified xsi:type="dcterms:W3CDTF">2023-09-20T09:16:02Z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0x010100DEB1D08ED1318344A390B6A23D59024A</vt:lpwstr>
  </property>
</Properties>
</file>